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3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62" r:id="rId4"/>
    <p:sldId id="273" r:id="rId5"/>
    <p:sldId id="343" r:id="rId6"/>
    <p:sldId id="335" r:id="rId7"/>
    <p:sldId id="344" r:id="rId8"/>
    <p:sldId id="345" r:id="rId9"/>
    <p:sldId id="346" r:id="rId10"/>
    <p:sldId id="347" r:id="rId11"/>
    <p:sldId id="359" r:id="rId12"/>
    <p:sldId id="355" r:id="rId13"/>
    <p:sldId id="377" r:id="rId14"/>
    <p:sldId id="349" r:id="rId15"/>
    <p:sldId id="350" r:id="rId16"/>
    <p:sldId id="360" r:id="rId17"/>
    <p:sldId id="366" r:id="rId18"/>
    <p:sldId id="361" r:id="rId19"/>
    <p:sldId id="362" r:id="rId20"/>
    <p:sldId id="363" r:id="rId21"/>
    <p:sldId id="364" r:id="rId22"/>
    <p:sldId id="365" r:id="rId23"/>
    <p:sldId id="367" r:id="rId24"/>
    <p:sldId id="368" r:id="rId25"/>
    <p:sldId id="370" r:id="rId26"/>
    <p:sldId id="369" r:id="rId27"/>
    <p:sldId id="371" r:id="rId28"/>
    <p:sldId id="372" r:id="rId29"/>
    <p:sldId id="373" r:id="rId30"/>
    <p:sldId id="374" r:id="rId31"/>
    <p:sldId id="376" r:id="rId32"/>
    <p:sldId id="375" r:id="rId33"/>
    <p:sldId id="354" r:id="rId34"/>
    <p:sldId id="329" r:id="rId35"/>
    <p:sldId id="320" r:id="rId36"/>
  </p:sldIdLst>
  <p:sldSz cx="12192000" cy="6858000"/>
  <p:notesSz cx="6858000" cy="9144000"/>
  <p:embeddedFontLst>
    <p:embeddedFont>
      <p:font typeface="맑은 고딕" panose="020B0503020000020004" pitchFamily="50" charset="-127"/>
      <p:regular r:id="rId39"/>
      <p:bold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Koverwatch" panose="02020603020101020101" pitchFamily="18" charset="-127"/>
      <p:regular r:id="rId43"/>
    </p:embeddedFont>
    <p:embeddedFont>
      <p:font typeface="Segoe UI Black" panose="020B0A02040204020203" pitchFamily="34" charset="0"/>
      <p:bold r:id="rId44"/>
      <p:boldItalic r:id="rId45"/>
    </p:embeddedFont>
    <p:embeddedFont>
      <p:font typeface="나눔고딕 ExtraBold" panose="020B0600000101010101" charset="-127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-윤고딕340" panose="020B0600000101010101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nie park" initials="Bp" lastIdx="2" clrIdx="0">
    <p:extLst>
      <p:ext uri="{19B8F6BF-5375-455C-9EA6-DF929625EA0E}">
        <p15:presenceInfo xmlns:p15="http://schemas.microsoft.com/office/powerpoint/2012/main" userId="f8c1f273493a30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339F"/>
    <a:srgbClr val="F6ACED"/>
    <a:srgbClr val="FCE4F9"/>
    <a:srgbClr val="B4A2F3"/>
    <a:srgbClr val="7FC4D8"/>
    <a:srgbClr val="95DE7C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81225" autoAdjust="0"/>
  </p:normalViewPr>
  <p:slideViewPr>
    <p:cSldViewPr snapToGrid="0" showGuides="1">
      <p:cViewPr varScale="1">
        <p:scale>
          <a:sx n="55" d="100"/>
          <a:sy n="55" d="100"/>
        </p:scale>
        <p:origin x="1160" y="36"/>
      </p:cViewPr>
      <p:guideLst>
        <p:guide orient="horz" pos="2069"/>
        <p:guide pos="386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692"/>
    </p:cViewPr>
  </p:sorterViewPr>
  <p:notesViewPr>
    <p:cSldViewPr snapToGrid="0" showGuides="1">
      <p:cViewPr varScale="1">
        <p:scale>
          <a:sx n="57" d="100"/>
          <a:sy n="57" d="100"/>
        </p:scale>
        <p:origin x="198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72F31-1D66-4F79-A3C0-165187512617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A6940-1FBB-49D3-9A8E-7484374C98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05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506BF-DE7F-470D-A76E-49D748AF28FA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FD3A4-82A9-467C-B908-D4D3D49C58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034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628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 과정에서 중간에 글을 올리는 형식이 달라져서 </a:t>
            </a:r>
            <a:r>
              <a:rPr lang="ko-KR" altLang="en-US" baseline="0" dirty="0" err="1"/>
              <a:t>파서하는데</a:t>
            </a:r>
            <a:r>
              <a:rPr lang="ko-KR" altLang="en-US" baseline="0" dirty="0"/>
              <a:t> 어려움을 겪었다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파서를</a:t>
            </a:r>
            <a:r>
              <a:rPr lang="ko-KR" altLang="en-US" dirty="0"/>
              <a:t> </a:t>
            </a:r>
            <a:r>
              <a:rPr lang="en-US" altLang="ko-KR" dirty="0"/>
              <a:t>R</a:t>
            </a:r>
            <a:r>
              <a:rPr lang="ko-KR" altLang="en-US" dirty="0"/>
              <a:t>을 이용하여 가공하였다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필요한 데이터는 일별 관광객 문제여서 누적이나 전년도 데이터는 </a:t>
            </a:r>
            <a:r>
              <a:rPr lang="en-US" altLang="ko-KR" dirty="0" err="1"/>
              <a:t>delet</a:t>
            </a:r>
            <a:r>
              <a:rPr lang="ko-KR" altLang="en-US" dirty="0"/>
              <a:t>하였다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206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 과정에서 중간에 글을 올리는 형식이 달라져서 </a:t>
            </a:r>
            <a:r>
              <a:rPr lang="ko-KR" altLang="en-US" baseline="0" dirty="0" err="1"/>
              <a:t>파서하는데</a:t>
            </a:r>
            <a:r>
              <a:rPr lang="ko-KR" altLang="en-US" baseline="0" dirty="0"/>
              <a:t> 어려움을 겪었다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파서를</a:t>
            </a:r>
            <a:r>
              <a:rPr lang="ko-KR" altLang="en-US" dirty="0"/>
              <a:t> </a:t>
            </a:r>
            <a:r>
              <a:rPr lang="en-US" altLang="ko-KR" dirty="0"/>
              <a:t>R</a:t>
            </a:r>
            <a:r>
              <a:rPr lang="ko-KR" altLang="en-US" dirty="0"/>
              <a:t>을 이용하여 가공하였다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필요한 데이터는 일별 관광객 문제여서 누적이나 전년도 데이터는 </a:t>
            </a:r>
            <a:r>
              <a:rPr lang="en-US" altLang="ko-KR" dirty="0" err="1"/>
              <a:t>delet</a:t>
            </a:r>
            <a:r>
              <a:rPr lang="ko-KR" altLang="en-US" dirty="0"/>
              <a:t>하였다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206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Variable </a:t>
            </a:r>
            <a:r>
              <a:rPr lang="en-US" altLang="ko-KR" baseline="0" dirty="0" err="1"/>
              <a:t>selectio</a:t>
            </a:r>
            <a:r>
              <a:rPr lang="ko-KR" altLang="en-US" baseline="0" dirty="0"/>
              <a:t>에는 </a:t>
            </a:r>
            <a:r>
              <a:rPr lang="en-US" altLang="ko-KR" baseline="0" dirty="0"/>
              <a:t>stakeholder</a:t>
            </a:r>
            <a:r>
              <a:rPr lang="ko-KR" altLang="en-US" baseline="0" dirty="0"/>
              <a:t>와 영역전문가에 의해서 인풋이 결정됨 </a:t>
            </a:r>
            <a:endParaRPr lang="en-US" altLang="ko-KR" baseline="0" dirty="0"/>
          </a:p>
          <a:p>
            <a:r>
              <a:rPr lang="ko-KR" altLang="en-US" dirty="0"/>
              <a:t>모델결정은 가설과 데이터구조 양에 따라서 모델을 선택하였다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선형회귀는 종속변수와 </a:t>
            </a:r>
            <a:r>
              <a:rPr lang="ko-KR" altLang="en-US" dirty="0" err="1"/>
              <a:t>한개이상의</a:t>
            </a:r>
            <a:r>
              <a:rPr lang="ko-KR" altLang="en-US" dirty="0"/>
              <a:t> 독립변수 의선형상관관계를 모델링하는 회귀기법이다</a:t>
            </a:r>
            <a:r>
              <a:rPr lang="en-US" altLang="ko-KR" dirty="0"/>
              <a:t>.(</a:t>
            </a:r>
            <a:r>
              <a:rPr lang="ko-KR" altLang="en-US" dirty="0"/>
              <a:t>대본에 선형회귀에 대한 내용 적기 </a:t>
            </a:r>
            <a:r>
              <a:rPr lang="en-US" altLang="ko-KR" dirty="0"/>
              <a:t>)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59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1~12</a:t>
            </a:r>
            <a:r>
              <a:rPr lang="ko-KR" altLang="en-US" dirty="0"/>
              <a:t>월로 돌렸는데 별로 영향이 없었음</a:t>
            </a:r>
            <a:endParaRPr lang="en-US" altLang="ko-KR" dirty="0"/>
          </a:p>
          <a:p>
            <a:r>
              <a:rPr lang="ko-KR" altLang="en-US" dirty="0"/>
              <a:t>왜 없을까</a:t>
            </a:r>
            <a:r>
              <a:rPr lang="en-US" altLang="ko-KR" dirty="0"/>
              <a:t>?</a:t>
            </a:r>
            <a:r>
              <a:rPr lang="en-US" altLang="ko-KR" baseline="0" dirty="0"/>
              <a:t> </a:t>
            </a:r>
            <a:r>
              <a:rPr lang="ko-KR" altLang="en-US" baseline="0" dirty="0"/>
              <a:t>성수기와 </a:t>
            </a:r>
            <a:r>
              <a:rPr lang="ko-KR" altLang="en-US" baseline="0" dirty="0" err="1"/>
              <a:t>비성수기의</a:t>
            </a:r>
            <a:r>
              <a:rPr lang="ko-KR" altLang="en-US" baseline="0" dirty="0"/>
              <a:t> 영향</a:t>
            </a:r>
            <a:endParaRPr lang="en-US" altLang="ko-KR" baseline="0" dirty="0"/>
          </a:p>
          <a:p>
            <a:r>
              <a:rPr lang="ko-KR" altLang="en-US" baseline="0" dirty="0"/>
              <a:t>성수기와 </a:t>
            </a:r>
            <a:r>
              <a:rPr lang="ko-KR" altLang="en-US" baseline="0" dirty="0" err="1"/>
              <a:t>비성수기로</a:t>
            </a:r>
            <a:r>
              <a:rPr lang="ko-KR" altLang="en-US" baseline="0" dirty="0"/>
              <a:t> 나누어 분석</a:t>
            </a:r>
            <a:r>
              <a:rPr lang="en-US" altLang="ko-KR" baseline="0" dirty="0"/>
              <a:t>(</a:t>
            </a:r>
            <a:r>
              <a:rPr lang="ko-KR" altLang="en-US" baseline="0" dirty="0"/>
              <a:t>새로운 데이터</a:t>
            </a:r>
            <a:r>
              <a:rPr lang="en-US" altLang="ko-KR" baseline="0" dirty="0"/>
              <a:t>) 6~12 7</a:t>
            </a:r>
            <a:r>
              <a:rPr lang="ko-KR" altLang="en-US" baseline="0" dirty="0"/>
              <a:t>개월로 분석 </a:t>
            </a:r>
            <a:endParaRPr lang="en-US" altLang="ko-KR" baseline="0" dirty="0"/>
          </a:p>
          <a:p>
            <a:r>
              <a:rPr lang="ko-KR" altLang="en-US" dirty="0"/>
              <a:t>신뢰도가 높아짐</a:t>
            </a:r>
            <a:r>
              <a:rPr lang="en-US" altLang="ko-KR" dirty="0"/>
              <a:t>. </a:t>
            </a:r>
            <a:r>
              <a:rPr lang="ko-KR" altLang="en-US" dirty="0"/>
              <a:t>그래서 좀 더 극 성수기</a:t>
            </a:r>
            <a:r>
              <a:rPr lang="en-US" altLang="ko-KR" dirty="0"/>
              <a:t>(</a:t>
            </a:r>
            <a:r>
              <a:rPr lang="ko-KR" altLang="en-US" dirty="0"/>
              <a:t>휴가철</a:t>
            </a:r>
            <a:r>
              <a:rPr lang="en-US" altLang="ko-KR" dirty="0"/>
              <a:t>)</a:t>
            </a:r>
            <a:r>
              <a:rPr lang="ko-KR" altLang="en-US" dirty="0"/>
              <a:t>인 </a:t>
            </a:r>
            <a:r>
              <a:rPr lang="en-US" altLang="ko-KR" dirty="0"/>
              <a:t>7 8 1 2 </a:t>
            </a:r>
            <a:r>
              <a:rPr lang="ko-KR" altLang="en-US" dirty="0"/>
              <a:t>로 나누어 보니 신뢰도는 더 높았다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비수기에 테스트를 하니 </a:t>
            </a:r>
            <a:r>
              <a:rPr lang="en-US" altLang="ko-KR" dirty="0"/>
              <a:t>40</a:t>
            </a:r>
            <a:r>
              <a:rPr lang="ko-KR" altLang="en-US" dirty="0"/>
              <a:t>퍼가 나옴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469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1~12</a:t>
            </a:r>
            <a:r>
              <a:rPr lang="ko-KR" altLang="en-US" dirty="0"/>
              <a:t>월로 돌렸는데 별로 영향이 없었음</a:t>
            </a:r>
            <a:endParaRPr lang="en-US" altLang="ko-KR" dirty="0"/>
          </a:p>
          <a:p>
            <a:r>
              <a:rPr lang="ko-KR" altLang="en-US" dirty="0"/>
              <a:t>왜 없을까</a:t>
            </a:r>
            <a:r>
              <a:rPr lang="en-US" altLang="ko-KR" dirty="0"/>
              <a:t>?</a:t>
            </a:r>
            <a:r>
              <a:rPr lang="en-US" altLang="ko-KR" baseline="0" dirty="0"/>
              <a:t> </a:t>
            </a:r>
            <a:r>
              <a:rPr lang="ko-KR" altLang="en-US" baseline="0" dirty="0"/>
              <a:t>성수기와 </a:t>
            </a:r>
            <a:r>
              <a:rPr lang="ko-KR" altLang="en-US" baseline="0" dirty="0" err="1"/>
              <a:t>비성수기의</a:t>
            </a:r>
            <a:r>
              <a:rPr lang="ko-KR" altLang="en-US" baseline="0" dirty="0"/>
              <a:t> 영향</a:t>
            </a:r>
            <a:endParaRPr lang="en-US" altLang="ko-KR" baseline="0" dirty="0"/>
          </a:p>
          <a:p>
            <a:r>
              <a:rPr lang="ko-KR" altLang="en-US" baseline="0" dirty="0"/>
              <a:t>성수기와 </a:t>
            </a:r>
            <a:r>
              <a:rPr lang="ko-KR" altLang="en-US" baseline="0" dirty="0" err="1"/>
              <a:t>비성수기로</a:t>
            </a:r>
            <a:r>
              <a:rPr lang="ko-KR" altLang="en-US" baseline="0" dirty="0"/>
              <a:t> 나누어 분석</a:t>
            </a:r>
            <a:r>
              <a:rPr lang="en-US" altLang="ko-KR" baseline="0" dirty="0"/>
              <a:t>(</a:t>
            </a:r>
            <a:r>
              <a:rPr lang="ko-KR" altLang="en-US" baseline="0" dirty="0"/>
              <a:t>새로운 데이터</a:t>
            </a:r>
            <a:r>
              <a:rPr lang="en-US" altLang="ko-KR" baseline="0" dirty="0"/>
              <a:t>) 6~12 7</a:t>
            </a:r>
            <a:r>
              <a:rPr lang="ko-KR" altLang="en-US" baseline="0" dirty="0"/>
              <a:t>개월로 분석 </a:t>
            </a:r>
            <a:endParaRPr lang="en-US" altLang="ko-KR" baseline="0" dirty="0"/>
          </a:p>
          <a:p>
            <a:r>
              <a:rPr lang="ko-KR" altLang="en-US" dirty="0"/>
              <a:t>신뢰도가 높아짐</a:t>
            </a:r>
            <a:r>
              <a:rPr lang="en-US" altLang="ko-KR" dirty="0"/>
              <a:t>. </a:t>
            </a:r>
            <a:r>
              <a:rPr lang="ko-KR" altLang="en-US" dirty="0"/>
              <a:t>그래서 좀 더 극 성수기</a:t>
            </a:r>
            <a:r>
              <a:rPr lang="en-US" altLang="ko-KR" dirty="0"/>
              <a:t>(</a:t>
            </a:r>
            <a:r>
              <a:rPr lang="ko-KR" altLang="en-US" dirty="0"/>
              <a:t>휴가철</a:t>
            </a:r>
            <a:r>
              <a:rPr lang="en-US" altLang="ko-KR" dirty="0"/>
              <a:t>)</a:t>
            </a:r>
            <a:r>
              <a:rPr lang="ko-KR" altLang="en-US" dirty="0"/>
              <a:t>인 </a:t>
            </a:r>
            <a:r>
              <a:rPr lang="en-US" altLang="ko-KR" dirty="0"/>
              <a:t>7 8 1 2 </a:t>
            </a:r>
            <a:r>
              <a:rPr lang="ko-KR" altLang="en-US" dirty="0"/>
              <a:t>로 나누어 보니 신뢰도는 더 높았다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비수기에 테스트를 하니 </a:t>
            </a:r>
            <a:r>
              <a:rPr lang="en-US" altLang="ko-KR" dirty="0"/>
              <a:t>40</a:t>
            </a:r>
            <a:r>
              <a:rPr lang="ko-KR" altLang="en-US" dirty="0"/>
              <a:t>퍼가 나옴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314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1~12</a:t>
            </a:r>
            <a:r>
              <a:rPr lang="ko-KR" altLang="en-US" dirty="0"/>
              <a:t>월로 돌렸는데 별로 영향이 없었음</a:t>
            </a:r>
            <a:endParaRPr lang="en-US" altLang="ko-KR" dirty="0"/>
          </a:p>
          <a:p>
            <a:r>
              <a:rPr lang="ko-KR" altLang="en-US" dirty="0"/>
              <a:t>왜 없을까</a:t>
            </a:r>
            <a:r>
              <a:rPr lang="en-US" altLang="ko-KR" dirty="0"/>
              <a:t>?</a:t>
            </a:r>
            <a:r>
              <a:rPr lang="en-US" altLang="ko-KR" baseline="0" dirty="0"/>
              <a:t> </a:t>
            </a:r>
            <a:r>
              <a:rPr lang="ko-KR" altLang="en-US" baseline="0" dirty="0"/>
              <a:t>성수기와 </a:t>
            </a:r>
            <a:r>
              <a:rPr lang="ko-KR" altLang="en-US" baseline="0" dirty="0" err="1"/>
              <a:t>비성수기의</a:t>
            </a:r>
            <a:r>
              <a:rPr lang="ko-KR" altLang="en-US" baseline="0" dirty="0"/>
              <a:t> 영향</a:t>
            </a:r>
            <a:endParaRPr lang="en-US" altLang="ko-KR" baseline="0" dirty="0"/>
          </a:p>
          <a:p>
            <a:r>
              <a:rPr lang="ko-KR" altLang="en-US" baseline="0" dirty="0"/>
              <a:t>성수기와 </a:t>
            </a:r>
            <a:r>
              <a:rPr lang="ko-KR" altLang="en-US" baseline="0" dirty="0" err="1"/>
              <a:t>비성수기로</a:t>
            </a:r>
            <a:r>
              <a:rPr lang="ko-KR" altLang="en-US" baseline="0" dirty="0"/>
              <a:t> 나누어 분석</a:t>
            </a:r>
            <a:r>
              <a:rPr lang="en-US" altLang="ko-KR" baseline="0" dirty="0"/>
              <a:t>(</a:t>
            </a:r>
            <a:r>
              <a:rPr lang="ko-KR" altLang="en-US" baseline="0" dirty="0"/>
              <a:t>새로운 데이터</a:t>
            </a:r>
            <a:r>
              <a:rPr lang="en-US" altLang="ko-KR" baseline="0" dirty="0"/>
              <a:t>) 6~12 7</a:t>
            </a:r>
            <a:r>
              <a:rPr lang="ko-KR" altLang="en-US" baseline="0" dirty="0"/>
              <a:t>개월로 분석 </a:t>
            </a:r>
            <a:endParaRPr lang="en-US" altLang="ko-KR" baseline="0" dirty="0"/>
          </a:p>
          <a:p>
            <a:r>
              <a:rPr lang="ko-KR" altLang="en-US" dirty="0"/>
              <a:t>신뢰도가 높아짐</a:t>
            </a:r>
            <a:r>
              <a:rPr lang="en-US" altLang="ko-KR" dirty="0"/>
              <a:t>. </a:t>
            </a:r>
            <a:r>
              <a:rPr lang="ko-KR" altLang="en-US" dirty="0"/>
              <a:t>그래서 좀 더 극 성수기</a:t>
            </a:r>
            <a:r>
              <a:rPr lang="en-US" altLang="ko-KR" dirty="0"/>
              <a:t>(</a:t>
            </a:r>
            <a:r>
              <a:rPr lang="ko-KR" altLang="en-US" dirty="0"/>
              <a:t>휴가철</a:t>
            </a:r>
            <a:r>
              <a:rPr lang="en-US" altLang="ko-KR" dirty="0"/>
              <a:t>)</a:t>
            </a:r>
            <a:r>
              <a:rPr lang="ko-KR" altLang="en-US" dirty="0"/>
              <a:t>인 </a:t>
            </a:r>
            <a:r>
              <a:rPr lang="en-US" altLang="ko-KR" dirty="0"/>
              <a:t>7 8 1 2 </a:t>
            </a:r>
            <a:r>
              <a:rPr lang="ko-KR" altLang="en-US" dirty="0"/>
              <a:t>로 나누어 보니 신뢰도는 더 높았다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비수기에 테스트를 하니 </a:t>
            </a:r>
            <a:r>
              <a:rPr lang="en-US" altLang="ko-KR" dirty="0"/>
              <a:t>40</a:t>
            </a:r>
            <a:r>
              <a:rPr lang="ko-KR" altLang="en-US" dirty="0"/>
              <a:t>퍼가 나옴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798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100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374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345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99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440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41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076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977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r>
              <a:rPr lang="ko-KR" altLang="en-US" dirty="0" err="1"/>
              <a:t>입국객</a:t>
            </a:r>
            <a:r>
              <a:rPr lang="ko-KR" altLang="en-US" dirty="0"/>
              <a:t> 수 와 환율</a:t>
            </a:r>
            <a:r>
              <a:rPr lang="en-US" altLang="ko-KR" dirty="0"/>
              <a:t>, </a:t>
            </a:r>
            <a:r>
              <a:rPr lang="ko-KR" altLang="en-US" dirty="0"/>
              <a:t>평균기온</a:t>
            </a:r>
            <a:r>
              <a:rPr lang="en-US" altLang="ko-KR" dirty="0"/>
              <a:t>, </a:t>
            </a:r>
            <a:r>
              <a:rPr lang="ko-KR" altLang="en-US" dirty="0" err="1"/>
              <a:t>일강수량</a:t>
            </a:r>
            <a:r>
              <a:rPr lang="en-US" altLang="ko-KR" dirty="0"/>
              <a:t>, </a:t>
            </a:r>
            <a:r>
              <a:rPr lang="ko-KR" altLang="en-US" dirty="0"/>
              <a:t>평균풍속</a:t>
            </a:r>
            <a:r>
              <a:rPr lang="en-US" altLang="ko-KR" dirty="0"/>
              <a:t>, </a:t>
            </a:r>
            <a:r>
              <a:rPr lang="ko-KR" altLang="en-US" dirty="0"/>
              <a:t>일조량으로 다중 회귀분석 시 모든 독립변수의 </a:t>
            </a:r>
            <a:r>
              <a:rPr lang="en-US" altLang="ko-KR" dirty="0"/>
              <a:t>p value 0.05</a:t>
            </a:r>
            <a:r>
              <a:rPr lang="ko-KR" altLang="en-US" dirty="0"/>
              <a:t>보다 낮은 값으로 유의미한 관계를 갖고 </a:t>
            </a:r>
            <a:r>
              <a:rPr lang="en-US" altLang="ko-KR" dirty="0"/>
              <a:t>R-squared </a:t>
            </a:r>
            <a:r>
              <a:rPr lang="ko-KR" altLang="en-US" dirty="0"/>
              <a:t>값 </a:t>
            </a:r>
            <a:r>
              <a:rPr lang="en-US" altLang="ko-KR" dirty="0"/>
              <a:t>0.5134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974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r>
              <a:rPr lang="ko-KR" altLang="en-US" dirty="0" err="1"/>
              <a:t>입국객</a:t>
            </a:r>
            <a:r>
              <a:rPr lang="ko-KR" altLang="en-US" dirty="0"/>
              <a:t> 수와 날씨</a:t>
            </a:r>
            <a:r>
              <a:rPr lang="en-US" altLang="ko-KR" dirty="0"/>
              <a:t>, </a:t>
            </a:r>
            <a:r>
              <a:rPr lang="ko-KR" altLang="en-US" dirty="0"/>
              <a:t>환율 통합적으로 다중 회귀분석 결과 평균습도와 </a:t>
            </a:r>
            <a:r>
              <a:rPr lang="ko-KR" altLang="en-US" dirty="0" err="1"/>
              <a:t>전운량의</a:t>
            </a:r>
            <a:r>
              <a:rPr lang="ko-KR" altLang="en-US" dirty="0"/>
              <a:t> </a:t>
            </a:r>
            <a:r>
              <a:rPr lang="en-US" altLang="ko-KR" dirty="0"/>
              <a:t>p</a:t>
            </a:r>
            <a:r>
              <a:rPr lang="ko-KR" altLang="en-US" dirty="0"/>
              <a:t>값이 </a:t>
            </a:r>
            <a:r>
              <a:rPr lang="en-US" altLang="ko-KR" dirty="0"/>
              <a:t>0.5</a:t>
            </a:r>
            <a:r>
              <a:rPr lang="ko-KR" altLang="en-US" dirty="0"/>
              <a:t>보다 </a:t>
            </a:r>
            <a:r>
              <a:rPr lang="ko-KR" altLang="en-US" dirty="0" err="1"/>
              <a:t>큰값으로</a:t>
            </a:r>
            <a:r>
              <a:rPr lang="ko-KR" altLang="en-US" dirty="0"/>
              <a:t> 유의미한 관계를 갖지 않음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237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4671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이상치 제거 후 최종 결과</a:t>
            </a:r>
            <a:r>
              <a:rPr lang="en-US" altLang="ko-KR" dirty="0"/>
              <a:t>( </a:t>
            </a:r>
            <a:r>
              <a:rPr lang="ko-KR" altLang="en-US" dirty="0" err="1"/>
              <a:t>입국객</a:t>
            </a:r>
            <a:r>
              <a:rPr lang="ko-KR" altLang="en-US" dirty="0"/>
              <a:t> 수와 날씨</a:t>
            </a:r>
            <a:r>
              <a:rPr lang="en-US" altLang="ko-KR" dirty="0"/>
              <a:t>, </a:t>
            </a:r>
            <a:r>
              <a:rPr lang="ko-KR" altLang="en-US" dirty="0"/>
              <a:t>환율 다중회귀분석</a:t>
            </a:r>
            <a:r>
              <a:rPr lang="en-US" altLang="ko-KR" dirty="0"/>
              <a:t>)  p-value 0.05</a:t>
            </a:r>
            <a:r>
              <a:rPr lang="ko-KR" altLang="en-US" dirty="0"/>
              <a:t>보다 낮은 값으로 유의미한 관계이며 </a:t>
            </a:r>
            <a:r>
              <a:rPr lang="en-US" altLang="ko-KR" dirty="0"/>
              <a:t>R--squared </a:t>
            </a:r>
            <a:r>
              <a:rPr lang="ko-KR" altLang="en-US" dirty="0"/>
              <a:t>값 </a:t>
            </a:r>
            <a:r>
              <a:rPr lang="en-US" altLang="ko-KR" dirty="0"/>
              <a:t>0.5137\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31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입국객</a:t>
            </a:r>
            <a:r>
              <a:rPr lang="ko-KR" altLang="en-US" dirty="0"/>
              <a:t> 수 와 날씨</a:t>
            </a:r>
            <a:r>
              <a:rPr lang="en-US" altLang="ko-KR" dirty="0"/>
              <a:t>,</a:t>
            </a:r>
            <a:r>
              <a:rPr lang="ko-KR" altLang="en-US" dirty="0"/>
              <a:t>환율 다중 회귀 분석</a:t>
            </a:r>
            <a:r>
              <a:rPr lang="en-US" altLang="ko-KR" dirty="0"/>
              <a:t>(1,2,7,8,10</a:t>
            </a:r>
            <a:r>
              <a:rPr lang="ko-KR" altLang="en-US" dirty="0"/>
              <a:t>월만 뽑아서 성수기 분석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일조량 </a:t>
            </a:r>
            <a:r>
              <a:rPr lang="ko-KR" altLang="en-US" dirty="0" err="1"/>
              <a:t>전언량은</a:t>
            </a:r>
            <a:r>
              <a:rPr lang="ko-KR" altLang="en-US" dirty="0"/>
              <a:t> 독립변수에서 제거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325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766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174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584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통해 알 수 있는 것은 비 성수기에는 날씨의 영향이나 환율의 </a:t>
            </a:r>
            <a:r>
              <a:rPr lang="ko-KR" altLang="en-US" dirty="0" err="1"/>
              <a:t>영향ㅇㄹ</a:t>
            </a:r>
            <a:r>
              <a:rPr lang="ko-KR" altLang="en-US" dirty="0"/>
              <a:t> 받기보다는 우연적인 요소</a:t>
            </a:r>
            <a:r>
              <a:rPr lang="en-US" altLang="ko-KR" dirty="0"/>
              <a:t>, </a:t>
            </a:r>
            <a:r>
              <a:rPr lang="ko-KR" altLang="en-US" dirty="0"/>
              <a:t>즉 개인의 휴가일정이나 즉흥적인 여행을 통하여 제주도 여행을 떠나게 된다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)0</a:t>
            </a:r>
            <a:r>
              <a:rPr lang="ko-KR" altLang="en-US" dirty="0"/>
              <a:t>월 제주도 여행자 </a:t>
            </a:r>
            <a:r>
              <a:rPr lang="en-US" altLang="ko-KR" dirty="0"/>
              <a:t>: </a:t>
            </a:r>
            <a:r>
              <a:rPr lang="ko-KR" altLang="en-US" dirty="0"/>
              <a:t>최현경 </a:t>
            </a:r>
            <a:r>
              <a:rPr lang="en-US" altLang="ko-KR" dirty="0"/>
              <a:t>11</a:t>
            </a:r>
            <a:r>
              <a:rPr lang="ko-KR" altLang="en-US" dirty="0"/>
              <a:t>월 제주도 여행자 </a:t>
            </a:r>
            <a:r>
              <a:rPr lang="en-US" altLang="ko-KR" dirty="0"/>
              <a:t>14</a:t>
            </a:r>
            <a:r>
              <a:rPr lang="ko-KR" altLang="en-US" dirty="0"/>
              <a:t>학번 </a:t>
            </a:r>
            <a:r>
              <a:rPr lang="ko-KR" altLang="en-US" dirty="0" err="1"/>
              <a:t>홍소희</a:t>
            </a:r>
            <a:r>
              <a:rPr lang="ko-KR" altLang="en-US" dirty="0"/>
              <a:t> 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하지만 성수기시즌에는 날씨와 환율 등의 영향을 받는다는 것을 알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방학</a:t>
            </a:r>
            <a:r>
              <a:rPr lang="en-US" altLang="ko-KR" dirty="0"/>
              <a:t>,</a:t>
            </a:r>
            <a:r>
              <a:rPr lang="ko-KR" altLang="en-US" dirty="0"/>
              <a:t>즉 휴가철 계절이라는 성격에 보아 성수기에는 더 좋은 날씨</a:t>
            </a:r>
            <a:r>
              <a:rPr lang="en-US" altLang="ko-KR" dirty="0"/>
              <a:t>, </a:t>
            </a:r>
            <a:r>
              <a:rPr lang="ko-KR" altLang="en-US" dirty="0"/>
              <a:t>환율이 </a:t>
            </a:r>
            <a:r>
              <a:rPr lang="ko-KR" altLang="en-US" dirty="0" err="1"/>
              <a:t>더높은날에</a:t>
            </a:r>
            <a:r>
              <a:rPr lang="ko-KR" altLang="en-US" dirty="0"/>
              <a:t> </a:t>
            </a:r>
            <a:r>
              <a:rPr lang="ko-KR" altLang="en-US" dirty="0" err="1"/>
              <a:t>오게된다</a:t>
            </a:r>
            <a:r>
              <a:rPr lang="en-US" altLang="ko-KR" dirty="0"/>
              <a:t>. (</a:t>
            </a:r>
            <a:r>
              <a:rPr lang="ko-KR" altLang="en-US" dirty="0" err="1"/>
              <a:t>쩡리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1156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 과정에서 중간에 글을 올리는 형식이 달라져서 </a:t>
            </a:r>
            <a:r>
              <a:rPr lang="ko-KR" altLang="en-US" baseline="0" dirty="0" err="1"/>
              <a:t>파서하는데</a:t>
            </a:r>
            <a:r>
              <a:rPr lang="ko-KR" altLang="en-US" baseline="0" dirty="0"/>
              <a:t> 어려움을 겪었다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파서를</a:t>
            </a:r>
            <a:r>
              <a:rPr lang="ko-KR" altLang="en-US" dirty="0"/>
              <a:t> </a:t>
            </a:r>
            <a:r>
              <a:rPr lang="en-US" altLang="ko-KR" dirty="0"/>
              <a:t>R</a:t>
            </a:r>
            <a:r>
              <a:rPr lang="ko-KR" altLang="en-US" dirty="0"/>
              <a:t>을 이용하여 가공하였다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필요한 데이터는 일별 관광객 문제여서 누적이나 전년도 데이터는 </a:t>
            </a:r>
            <a:r>
              <a:rPr lang="en-US" altLang="ko-KR" dirty="0" err="1"/>
              <a:t>delet</a:t>
            </a:r>
            <a:r>
              <a:rPr lang="ko-KR" altLang="en-US" dirty="0"/>
              <a:t>하였다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9426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777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378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11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en-US" altLang="ko-KR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2012</a:t>
            </a:r>
            <a:r>
              <a:rPr lang="ko-KR" altLang="en-US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년도에 제주도는 주요 섬 관광지 관광객 수에서 발리</a:t>
            </a:r>
            <a:r>
              <a:rPr lang="en-US" altLang="ko-KR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  <a:r>
              <a:rPr lang="ko-KR" altLang="en-US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하와이</a:t>
            </a:r>
            <a:r>
              <a:rPr lang="en-US" altLang="ko-KR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  <a:r>
              <a:rPr lang="ko-KR" altLang="en-US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오키나와를 제쳤다</a:t>
            </a:r>
            <a:r>
              <a:rPr lang="en-US" altLang="ko-KR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. </a:t>
            </a:r>
            <a:r>
              <a:rPr lang="ko-KR" altLang="en-US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내국인이 제주도로 여행을 많이 간다고 해도 외국인 관광객의 급증하는 것을 볼 수 있다</a:t>
            </a:r>
            <a:r>
              <a:rPr lang="en-US" altLang="ko-KR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. </a:t>
            </a:r>
            <a:r>
              <a:rPr lang="ko-KR" altLang="en-US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이 점에서 현재</a:t>
            </a:r>
            <a:r>
              <a:rPr lang="en-US" altLang="ko-KR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보통 여행에 영향을 주는 요인들은 여행지의 날씨와 여행국가의 환율이다</a:t>
            </a:r>
            <a:r>
              <a:rPr lang="en-US" altLang="ko-KR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. </a:t>
            </a:r>
          </a:p>
          <a:p>
            <a:r>
              <a:rPr lang="ko-KR" altLang="en-US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이 점에서 대한민국은 </a:t>
            </a:r>
            <a:r>
              <a:rPr lang="en-US" altLang="ko-KR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4</a:t>
            </a:r>
            <a:r>
              <a:rPr lang="ko-KR" altLang="en-US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계절이 뚜렷한 나라이다</a:t>
            </a:r>
            <a:r>
              <a:rPr lang="en-US" altLang="ko-KR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r>
              <a:rPr lang="ko-KR" altLang="en-US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 계절에 따라 관광객 수의 변동이 있을 것이고 환율 역시 영향을 미칠 것이라 생각한다</a:t>
            </a:r>
            <a:r>
              <a:rPr lang="en-US" altLang="ko-KR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. </a:t>
            </a:r>
            <a:r>
              <a:rPr lang="ko-KR" altLang="en-US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그 중 어떠한 요인이 제주 관광객 추이에 미치는지 만약 계절이 큰 영향을 미치면 </a:t>
            </a:r>
            <a:r>
              <a:rPr lang="ko-KR" altLang="en-US" sz="12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비성수기</a:t>
            </a:r>
            <a:r>
              <a:rPr lang="ko-KR" altLang="en-US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 시즌을 알아보고 숙박업소</a:t>
            </a:r>
            <a:r>
              <a:rPr lang="en-US" altLang="ko-KR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  <a:r>
              <a:rPr lang="ko-KR" altLang="en-US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렌터카</a:t>
            </a:r>
            <a:r>
              <a:rPr lang="en-US" altLang="ko-KR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…</a:t>
            </a:r>
            <a:r>
              <a:rPr lang="ko-KR" altLang="en-US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등 관광하고 관련된 일을 하는 사람들에게 </a:t>
            </a:r>
            <a:r>
              <a:rPr lang="en-US" altLang="ko-KR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 어떠한 요인이 제주 관광객 추이에 영향을 미치는지 조사를 하고</a:t>
            </a:r>
            <a:r>
              <a:rPr lang="en-US" altLang="ko-KR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그에 따른 결과에 따라서 관광업소</a:t>
            </a:r>
            <a:r>
              <a:rPr lang="en-US" altLang="ko-KR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  <a:r>
              <a:rPr lang="ko-KR" altLang="en-US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숙박업소 등의 사업에 긍정적인 효과를 미칠 것이라 생각하여 분석하게 되었다</a:t>
            </a:r>
            <a:r>
              <a:rPr lang="en-US" altLang="ko-KR" sz="1200" dirty="0">
                <a:latin typeface="Koverwatch" panose="02020603020101020101" pitchFamily="18" charset="-127"/>
                <a:ea typeface="Koverwatch" panose="02020603020101020101" pitchFamily="18" charset="-127"/>
              </a:rPr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407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108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12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 과정에서 중간에 글을 올리는 형식이 달라져서 </a:t>
            </a:r>
            <a:r>
              <a:rPr lang="ko-KR" altLang="en-US" baseline="0" dirty="0" err="1"/>
              <a:t>파서하는데</a:t>
            </a:r>
            <a:r>
              <a:rPr lang="ko-KR" altLang="en-US" baseline="0" dirty="0"/>
              <a:t> 어려움을 겪었다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파서를</a:t>
            </a:r>
            <a:r>
              <a:rPr lang="ko-KR" altLang="en-US" dirty="0"/>
              <a:t> </a:t>
            </a:r>
            <a:r>
              <a:rPr lang="en-US" altLang="ko-KR" dirty="0"/>
              <a:t>R</a:t>
            </a:r>
            <a:r>
              <a:rPr lang="ko-KR" altLang="en-US" dirty="0"/>
              <a:t>을 이용하여 가공하였다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필요한 데이터는 일별 관광객 문제여서 누적이나 전년도 데이터는 </a:t>
            </a:r>
            <a:r>
              <a:rPr lang="en-US" altLang="ko-KR" dirty="0" err="1"/>
              <a:t>delet</a:t>
            </a:r>
            <a:r>
              <a:rPr lang="ko-KR" altLang="en-US" dirty="0"/>
              <a:t>하였다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52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 과정에서 중간에 글을 올리는 형식이 달라져서 </a:t>
            </a:r>
            <a:r>
              <a:rPr lang="ko-KR" altLang="en-US" baseline="0" dirty="0" err="1"/>
              <a:t>파서하는데</a:t>
            </a:r>
            <a:r>
              <a:rPr lang="ko-KR" altLang="en-US" baseline="0" dirty="0"/>
              <a:t> 어려움을 겪었다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파서를</a:t>
            </a:r>
            <a:r>
              <a:rPr lang="ko-KR" altLang="en-US" dirty="0"/>
              <a:t> </a:t>
            </a:r>
            <a:r>
              <a:rPr lang="en-US" altLang="ko-KR" dirty="0"/>
              <a:t>R</a:t>
            </a:r>
            <a:r>
              <a:rPr lang="ko-KR" altLang="en-US" dirty="0"/>
              <a:t>을 이용하여 가공하였다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필요한 데이터는 일별 관광객 문제여서 누적이나 전년도 데이터는 </a:t>
            </a:r>
            <a:r>
              <a:rPr lang="en-US" altLang="ko-KR" dirty="0" err="1"/>
              <a:t>delet</a:t>
            </a:r>
            <a:r>
              <a:rPr lang="ko-KR" altLang="en-US" dirty="0"/>
              <a:t>하였다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9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31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422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68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693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627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425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0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758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79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13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49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5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4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67D82-4D51-462F-B849-B57CD2AF86DF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523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0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kosis.kr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5689" b="15859"/>
          <a:stretch/>
        </p:blipFill>
        <p:spPr>
          <a:xfrm>
            <a:off x="0" y="0"/>
            <a:ext cx="12228513" cy="6864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7821" y="1064733"/>
            <a:ext cx="88485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Bigdata term project</a:t>
            </a:r>
            <a:endParaRPr lang="ko-KR" altLang="en-US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45099" y="4816468"/>
            <a:ext cx="3992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20141845 </a:t>
            </a:r>
            <a:r>
              <a:rPr lang="ko-KR" altLang="en-US" sz="36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노우석</a:t>
            </a:r>
            <a:endParaRPr lang="ko-KR" altLang="en-US" sz="36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r"/>
            <a:r>
              <a:rPr lang="en-US" altLang="ko-KR" sz="36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20144444 </a:t>
            </a:r>
            <a:r>
              <a:rPr lang="ko-KR" altLang="en-US" sz="36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   철</a:t>
            </a:r>
            <a:endParaRPr lang="en-US" altLang="ko-KR" sz="36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r"/>
            <a:r>
              <a:rPr lang="en-US" altLang="ko-KR" sz="36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20142167 </a:t>
            </a:r>
            <a:r>
              <a:rPr lang="ko-KR" altLang="en-US" sz="36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최현경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13432" y="4107121"/>
            <a:ext cx="8848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잠 좀 자고 </a:t>
            </a:r>
            <a:r>
              <a:rPr lang="ko-KR" altLang="en-US" sz="4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싶조</a:t>
            </a:r>
            <a:endParaRPr lang="ko-KR" altLang="en-US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13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02.Data </a:t>
            </a:r>
            <a:r>
              <a:rPr lang="en-US" altLang="ko-KR" sz="3600" dirty="0" err="1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pREPARATION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7841" y="1942364"/>
            <a:ext cx="11916559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Data Conditioning</a:t>
            </a:r>
          </a:p>
          <a:p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날씨와 환율 데이터같은 경우 데이터 값 자체를 변경할 필요가 없이  필요한 정보만을 추출하였다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날씨 같은 경우 온도 습도 기후상태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강수량 정보 외에 정보들은 삭제하였고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환율데이터 역시  한국은행 기준율 데이터만을 추출하였다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하지만 일별 제주도 입도 데이터 같은 경우는 제주 특별자치도 관광 협회에서 매일 결과를 공표하였다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이 결과를 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R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을 이용하여 </a:t>
            </a:r>
            <a:r>
              <a:rPr lang="ko-KR" altLang="en-US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파싱하여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 데이터를 추출하였다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. 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그 후 일별 관광객 데이터만을 추출하였다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. 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463" y="2783213"/>
            <a:ext cx="2352675" cy="21907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02854" y="2415941"/>
            <a:ext cx="2151697" cy="36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latin typeface="Koverwatch" panose="02020603020101020101" pitchFamily="18" charset="-127"/>
                <a:ea typeface="Koverwatch" panose="02020603020101020101" pitchFamily="18" charset="-127"/>
              </a:rPr>
              <a:t>엔화데이터샘플</a:t>
            </a:r>
          </a:p>
        </p:txBody>
      </p:sp>
    </p:spTree>
    <p:extLst>
      <p:ext uri="{BB962C8B-B14F-4D97-AF65-F5344CB8AC3E}">
        <p14:creationId xmlns:p14="http://schemas.microsoft.com/office/powerpoint/2010/main" val="221661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02.Data </a:t>
            </a:r>
            <a:r>
              <a:rPr lang="en-US" altLang="ko-KR" sz="3600" dirty="0" err="1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pREPARATION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-176" t="-805" r="176" b="29397"/>
          <a:stretch/>
        </p:blipFill>
        <p:spPr>
          <a:xfrm>
            <a:off x="2923329" y="2433236"/>
            <a:ext cx="7301071" cy="37660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9187" y="1714078"/>
            <a:ext cx="311140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달러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엔화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위안 데이터 샘플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d - dollar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환율 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y - 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엔화 환율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yu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- 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위안환율 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R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데이터 상 모습</a:t>
            </a:r>
          </a:p>
        </p:txBody>
      </p:sp>
    </p:spTree>
    <p:extLst>
      <p:ext uri="{BB962C8B-B14F-4D97-AF65-F5344CB8AC3E}">
        <p14:creationId xmlns:p14="http://schemas.microsoft.com/office/powerpoint/2010/main" val="1612486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02.Data </a:t>
            </a:r>
            <a:r>
              <a:rPr lang="en-US" altLang="ko-KR" sz="3600" dirty="0" err="1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pREPARATION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2520" y="1427988"/>
            <a:ext cx="1191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Parsing code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557" y="2025295"/>
            <a:ext cx="7162484" cy="399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164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6" y="2057090"/>
            <a:ext cx="10247997" cy="3762375"/>
          </a:xfrm>
          <a:prstGeom prst="rect">
            <a:avLst/>
          </a:prstGeom>
        </p:spPr>
      </p:pic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02.Data </a:t>
            </a:r>
            <a:r>
              <a:rPr lang="en-US" altLang="ko-KR" sz="3600" dirty="0" err="1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pREPARATION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612708" y="2772179"/>
            <a:ext cx="374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일별 제주도 입도 데이터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2520" y="1427988"/>
            <a:ext cx="1191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Parsing code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b="51932"/>
          <a:stretch/>
        </p:blipFill>
        <p:spPr>
          <a:xfrm>
            <a:off x="9612708" y="3238060"/>
            <a:ext cx="2134378" cy="329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8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03.Model PLANNING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2600" y="1676668"/>
            <a:ext cx="97790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Determine Methods</a:t>
            </a:r>
          </a:p>
          <a:p>
            <a:r>
              <a:rPr lang="en-US" altLang="ko-KR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 </a:t>
            </a:r>
            <a:r>
              <a:rPr lang="en-US" altLang="ko-KR" sz="2800" u="sng" dirty="0">
                <a:latin typeface="Koverwatch" panose="02020603020101020101" pitchFamily="18" charset="-127"/>
                <a:ea typeface="Koverwatch" panose="02020603020101020101" pitchFamily="18" charset="-127"/>
              </a:rPr>
              <a:t>Linear regression &amp; Multiple Linear Regression Analysis</a:t>
            </a:r>
          </a:p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 -&gt; </a:t>
            </a:r>
            <a:r>
              <a:rPr lang="ko-KR" altLang="en-US" sz="2800" dirty="0">
                <a:solidFill>
                  <a:srgbClr val="03339F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환율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과 </a:t>
            </a:r>
            <a:r>
              <a:rPr lang="ko-KR" altLang="en-US" sz="2800" dirty="0">
                <a:solidFill>
                  <a:srgbClr val="03339F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여행객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상관관계 분석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 -&gt; </a:t>
            </a:r>
            <a:r>
              <a:rPr lang="ko-KR" altLang="en-US" sz="2800" dirty="0">
                <a:solidFill>
                  <a:srgbClr val="03339F"/>
                </a:solidFill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날씨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와 </a:t>
            </a:r>
            <a:r>
              <a:rPr lang="ko-KR" altLang="en-US" sz="2800" dirty="0">
                <a:solidFill>
                  <a:srgbClr val="03339F"/>
                </a:solidFill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여행객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 상관관계 분석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  <a:sym typeface="Wingdings" panose="05000000000000000000" pitchFamily="2" charset="2"/>
            </a:endParaRPr>
          </a:p>
          <a:p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  <a:sym typeface="Wingdings" panose="05000000000000000000" pitchFamily="2" charset="2"/>
            </a:endParaRPr>
          </a:p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Variable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selection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앞서 얘기한 바와 같이 계절과 환율이 여행객 추이에 영향을 미칠 것으로 판단하여 계절과 환율을 독립변수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(x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변수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로 지정하고 여행객 수를 종속변수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(y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변수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로 지정한 다음 선형회귀를 사용하여 데이터를 분석하였다</a:t>
            </a:r>
            <a:endParaRPr lang="en-US" altLang="ko-KR" sz="3200" dirty="0">
              <a:latin typeface="Koverwatch" panose="02020603020101020101" pitchFamily="18" charset="-127"/>
              <a:ea typeface="Koverwatch" panose="02020603020101020101" pitchFamily="18" charset="-127"/>
              <a:sym typeface="Wingdings" panose="05000000000000000000" pitchFamily="2" charset="2"/>
            </a:endParaRPr>
          </a:p>
          <a:p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테스트는 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1.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환율 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2.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날씨 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3.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환율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&amp;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날씨를 이용하므로 </a:t>
            </a:r>
            <a:r>
              <a:rPr lang="ko-KR" altLang="en-US" sz="28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다중선형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과 </a:t>
            </a:r>
            <a:r>
              <a:rPr lang="ko-KR" altLang="en-US" sz="28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선형회귀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방법이 사용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183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04. MODEL BUIDING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5032" y="2346138"/>
            <a:ext cx="9519385" cy="218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기존의 데이터를 이용하여  분기</a:t>
            </a:r>
            <a:r>
              <a:rPr lang="en-US" altLang="ko-KR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(</a:t>
            </a:r>
            <a:r>
              <a:rPr lang="ko-KR" altLang="en-US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성수기</a:t>
            </a:r>
            <a:r>
              <a:rPr lang="en-US" altLang="ko-KR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  <a:r>
              <a:rPr lang="ko-KR" altLang="en-US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극성수기</a:t>
            </a:r>
            <a:r>
              <a:rPr lang="en-US" altLang="ko-KR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  <a:r>
              <a:rPr lang="ko-KR" altLang="en-US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로 나눈 새로운 데이터들을 이용하여 테스트하였다</a:t>
            </a:r>
            <a:r>
              <a:rPr lang="en-US" altLang="ko-KR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이 과정에서 분석 방법은 선형회귀로 동일하였다</a:t>
            </a:r>
            <a:r>
              <a:rPr lang="en-US" altLang="ko-KR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26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04. MODEL BUIDING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5838" r="13270" b="-23853"/>
          <a:stretch/>
        </p:blipFill>
        <p:spPr>
          <a:xfrm>
            <a:off x="429733" y="1850385"/>
            <a:ext cx="3118778" cy="50076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64787" y="2033031"/>
            <a:ext cx="8440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제주도입국객 데이터에서 </a:t>
            </a:r>
            <a:r>
              <a:rPr lang="en-US" altLang="ko-KR" sz="28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na.omit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으로 </a:t>
            </a:r>
            <a:r>
              <a:rPr lang="en-US" altLang="ko-KR" sz="28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na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제거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주말환율을 금요일 환율로 채워 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2013.01.01~2016.12.06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까지 완벽한 데이터 완성</a:t>
            </a:r>
          </a:p>
        </p:txBody>
      </p:sp>
    </p:spTree>
    <p:extLst>
      <p:ext uri="{BB962C8B-B14F-4D97-AF65-F5344CB8AC3E}">
        <p14:creationId xmlns:p14="http://schemas.microsoft.com/office/powerpoint/2010/main" val="3491670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04. MODEL BUIDING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41440" y="1145724"/>
            <a:ext cx="3983783" cy="5090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날씨와 제주도 </a:t>
            </a:r>
            <a:r>
              <a:rPr lang="ko-KR" altLang="en-US" sz="28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입국객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 데이터를 합침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spot-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지점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date -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일자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en-US" altLang="ko-KR" sz="28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avgtemp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-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평균기온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avgrain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-</a:t>
            </a:r>
            <a:r>
              <a:rPr lang="ko-KR" altLang="en-US" sz="28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일강수량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en-US" altLang="ko-KR" sz="28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agvwv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-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평균풍속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ko-KR" sz="28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avghum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-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평균습도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avgc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-</a:t>
            </a:r>
            <a:r>
              <a:rPr lang="ko-KR" altLang="en-US" sz="28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평균전운량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sun-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일사량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20" y="1835150"/>
            <a:ext cx="523160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56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05. COMMUNICATE RESULTS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7841" y="1655549"/>
            <a:ext cx="1191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Q1)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환율이 여행객에게 영향을 준다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24887"/>
            <a:ext cx="3618337" cy="2355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602" y="2515042"/>
            <a:ext cx="3825754" cy="23457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821" y="2432585"/>
            <a:ext cx="4073736" cy="244731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667000" y="3638550"/>
            <a:ext cx="7874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604500" y="3687928"/>
            <a:ext cx="7874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78600" y="3687928"/>
            <a:ext cx="7874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92072" y="5145206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달러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52268" y="5145206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엔화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02409" y="510369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위안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1961" y="5565359"/>
            <a:ext cx="6785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Koverwatch" panose="02020603020101020101" pitchFamily="18" charset="-127"/>
                <a:ea typeface="Koverwatch" panose="02020603020101020101" pitchFamily="18" charset="-127"/>
              </a:rPr>
              <a:t>&lt;0.05 </a:t>
            </a:r>
            <a:r>
              <a:rPr lang="en-US" altLang="ko-KR" sz="6000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6000" dirty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4800" dirty="0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유의미한 관계</a:t>
            </a:r>
            <a:endParaRPr lang="ko-KR" altLang="en-US" sz="6000" dirty="0">
              <a:solidFill>
                <a:srgbClr val="C00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491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05. COMMUNICATE RESULTS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2520" y="1439691"/>
            <a:ext cx="1191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Q1)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환율이 여행객에게 영향을 준다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65061" y="3125158"/>
            <a:ext cx="6785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Koverwatch" panose="02020603020101020101" pitchFamily="18" charset="-127"/>
                <a:ea typeface="Koverwatch" panose="02020603020101020101" pitchFamily="18" charset="-127"/>
              </a:rPr>
              <a:t>&lt;0.05 </a:t>
            </a:r>
            <a:r>
              <a:rPr lang="en-US" altLang="ko-KR" sz="6000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6000" dirty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4800" dirty="0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유의미한 관계</a:t>
            </a:r>
            <a:endParaRPr lang="ko-KR" altLang="en-US" sz="6000" dirty="0">
              <a:solidFill>
                <a:srgbClr val="C00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87" y="2364240"/>
            <a:ext cx="5000625" cy="33147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006850" y="4140820"/>
            <a:ext cx="787400" cy="545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76333" y="2777067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달러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엔화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위안 확률 비교 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207" y="4945104"/>
            <a:ext cx="2162175" cy="5143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87434" y="4488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265278" y="4541927"/>
            <a:ext cx="400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다중공산성 확인 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 4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보다 낮은 값 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다중공산성 없음 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894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6124" y="378532"/>
            <a:ext cx="3348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-7747" y="27107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-23854" y="6845350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355107" y="1105163"/>
            <a:ext cx="355481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215109" y="2415607"/>
            <a:ext cx="1834807" cy="1834807"/>
            <a:chOff x="5178596" y="2503359"/>
            <a:chExt cx="1834807" cy="1834807"/>
          </a:xfrm>
        </p:grpSpPr>
        <p:sp>
          <p:nvSpPr>
            <p:cNvPr id="9" name="눈물 방울 8"/>
            <p:cNvSpPr/>
            <p:nvPr/>
          </p:nvSpPr>
          <p:spPr>
            <a:xfrm rot="7968360">
              <a:off x="5178596" y="2503359"/>
              <a:ext cx="1834807" cy="1834807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16147" y="2865732"/>
              <a:ext cx="9619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Koverwatch" panose="02020603020101020101" pitchFamily="18" charset="-127"/>
                  <a:ea typeface="Koverwatch" panose="02020603020101020101" pitchFamily="18" charset="-127"/>
                  <a:cs typeface="Segoe UI Black" panose="020B0A02040204020203" pitchFamily="34" charset="0"/>
                </a:rPr>
                <a:t>주제선정</a:t>
              </a:r>
              <a:endParaRPr lang="ko-KR" altLang="en-US" sz="2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Segoe UI Black" panose="020B0A02040204020203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00239" y="2865732"/>
              <a:ext cx="431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699920" y="2403646"/>
            <a:ext cx="1834807" cy="1834807"/>
            <a:chOff x="8479906" y="2472427"/>
            <a:chExt cx="1834807" cy="1834807"/>
          </a:xfrm>
        </p:grpSpPr>
        <p:sp>
          <p:nvSpPr>
            <p:cNvPr id="15" name="눈물 방울 14"/>
            <p:cNvSpPr/>
            <p:nvPr/>
          </p:nvSpPr>
          <p:spPr>
            <a:xfrm rot="7968360">
              <a:off x="8479906" y="2472427"/>
              <a:ext cx="1834807" cy="1834807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17457" y="2865732"/>
              <a:ext cx="9619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Koverwatch" panose="02020603020101020101" pitchFamily="18" charset="-127"/>
                  <a:ea typeface="Koverwatch" panose="02020603020101020101" pitchFamily="18" charset="-127"/>
                  <a:cs typeface="Segoe UI Black" panose="020B0A02040204020203" pitchFamily="34" charset="0"/>
                </a:rPr>
                <a:t>생명</a:t>
              </a:r>
              <a:endParaRPr lang="en-US" altLang="ko-KR" sz="36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Segoe UI Black" panose="020B0A02040204020203" pitchFamily="34" charset="0"/>
              </a:endParaRPr>
            </a:p>
            <a:p>
              <a:r>
                <a:rPr lang="ko-KR" altLang="en-US" sz="3600" dirty="0">
                  <a:solidFill>
                    <a:schemeClr val="bg1"/>
                  </a:solidFill>
                  <a:latin typeface="Koverwatch" panose="02020603020101020101" pitchFamily="18" charset="-127"/>
                  <a:ea typeface="Koverwatch" panose="02020603020101020101" pitchFamily="18" charset="-127"/>
                  <a:cs typeface="Segoe UI Black" panose="020B0A02040204020203" pitchFamily="34" charset="0"/>
                </a:rPr>
                <a:t>주기</a:t>
              </a:r>
              <a:endParaRPr lang="en-US" altLang="ko-KR" sz="36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Segoe UI Black" panose="020B0A02040204020203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801549" y="2804082"/>
              <a:ext cx="431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993338" y="2415606"/>
            <a:ext cx="1834807" cy="1834807"/>
            <a:chOff x="1884995" y="2472427"/>
            <a:chExt cx="1834807" cy="1834807"/>
          </a:xfrm>
        </p:grpSpPr>
        <p:sp>
          <p:nvSpPr>
            <p:cNvPr id="20" name="눈물 방울 19"/>
            <p:cNvSpPr/>
            <p:nvPr/>
          </p:nvSpPr>
          <p:spPr>
            <a:xfrm rot="7968360">
              <a:off x="1884995" y="2472427"/>
              <a:ext cx="1834807" cy="1834807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06638" y="2815886"/>
              <a:ext cx="431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22546" y="2865732"/>
              <a:ext cx="8312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팀원소개</a:t>
              </a:r>
              <a:endParaRPr lang="ko-KR" altLang="en-US" sz="28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476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05. COMMUNICATE RESULTS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7841" y="1490887"/>
            <a:ext cx="1191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Q1)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환율이 여행객에게 영향을 준다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89407" y="2460400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이상치테스트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06" y="2829732"/>
            <a:ext cx="3429000" cy="800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962" y="1858749"/>
            <a:ext cx="5419725" cy="3752850"/>
          </a:xfrm>
          <a:prstGeom prst="rect">
            <a:avLst/>
          </a:prstGeom>
        </p:spPr>
      </p:pic>
      <p:sp>
        <p:nvSpPr>
          <p:cNvPr id="11" name="화살표: 오른쪽 10"/>
          <p:cNvSpPr/>
          <p:nvPr/>
        </p:nvSpPr>
        <p:spPr>
          <a:xfrm>
            <a:off x="4463784" y="3072318"/>
            <a:ext cx="762000" cy="55456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106606" y="273034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REMOVE OUTLIER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034867" y="5173133"/>
            <a:ext cx="2133601" cy="211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629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05. COMMUNICATE RESULTS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407917"/>
            <a:ext cx="1191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Q1)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환율이 여행객에게 영향을 준다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6" y="2534123"/>
            <a:ext cx="4589463" cy="31779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974" y="2164791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이상치 제거 후 환율로 선형회귀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, squared-R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값 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0.3024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0" y="2904067"/>
            <a:ext cx="657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영향이 있긴 있으나 미미함</a:t>
            </a:r>
            <a:endParaRPr lang="en-US" altLang="ko-KR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ko-KR" altLang="en-US" sz="4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578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1989480"/>
            <a:ext cx="5467350" cy="3962400"/>
          </a:xfrm>
          <a:prstGeom prst="rect">
            <a:avLst/>
          </a:prstGeom>
        </p:spPr>
      </p:pic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05. COMMUNICATE RESULTS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2520" y="1336771"/>
            <a:ext cx="1191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Q2)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날씨가 여행객에게 영향을 준다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27050" y="5951880"/>
            <a:ext cx="10107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평균기온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8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일강수량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평균풍속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평균습도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  <a:r>
              <a:rPr lang="ko-KR" altLang="en-US" sz="28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전운량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일조량 과 </a:t>
            </a:r>
            <a:r>
              <a:rPr lang="ko-KR" altLang="en-US" sz="28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입국객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 수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11061" y="3059225"/>
            <a:ext cx="6785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Koverwatch" panose="02020603020101020101" pitchFamily="18" charset="-127"/>
                <a:ea typeface="Koverwatch" panose="02020603020101020101" pitchFamily="18" charset="-127"/>
              </a:rPr>
              <a:t>&lt;0.05 </a:t>
            </a:r>
            <a:r>
              <a:rPr lang="en-US" altLang="ko-KR" sz="6000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6000" dirty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4800" dirty="0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유의미한 관계</a:t>
            </a:r>
            <a:endParaRPr lang="ko-KR" altLang="en-US" sz="6000" dirty="0">
              <a:solidFill>
                <a:srgbClr val="C00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56959" y="3697941"/>
            <a:ext cx="787400" cy="545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154669" y="45607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32513" y="4613770"/>
            <a:ext cx="400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다중공산성 확인 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 4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보다 낮은 값 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  <a:sym typeface="Wingdings" panose="05000000000000000000" pitchFamily="2" charset="2"/>
              </a:rPr>
              <a:t>다중공산성 없음 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83102"/>
            <a:ext cx="42576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83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05. COMMUNICATE RESULTS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2520" y="1336771"/>
            <a:ext cx="1191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Q2)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날씨가 여행객에게 영향을 준다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853516" y="5771783"/>
            <a:ext cx="10107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평균기온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8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일강수량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평균풍속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평균습도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  <a:r>
              <a:rPr lang="ko-KR" altLang="en-US" sz="28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전운량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일조량 과 </a:t>
            </a:r>
            <a:r>
              <a:rPr lang="ko-KR" altLang="en-US" sz="28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입국객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 수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6419" y="2223228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이상치테스트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</a:p>
        </p:txBody>
      </p:sp>
      <p:sp>
        <p:nvSpPr>
          <p:cNvPr id="23" name="화살표: 오른쪽 22"/>
          <p:cNvSpPr/>
          <p:nvPr/>
        </p:nvSpPr>
        <p:spPr>
          <a:xfrm>
            <a:off x="4380796" y="2835146"/>
            <a:ext cx="762000" cy="55456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023618" y="249317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REMOVE OUTLIER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2657417"/>
            <a:ext cx="3429000" cy="5143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06419" y="332964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2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번 데이터 이상치 발견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424" y="1598381"/>
            <a:ext cx="5534025" cy="408622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8102601" y="5255316"/>
            <a:ext cx="2133601" cy="211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426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05. COMMUNICATE RESULTS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2520" y="1336771"/>
            <a:ext cx="1191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Q2)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날씨가 여행객에게 영향을 준다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20" y="2038648"/>
            <a:ext cx="5534025" cy="40862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48400" y="3039533"/>
            <a:ext cx="657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영향이 있긴 있으나 미미함</a:t>
            </a:r>
            <a:endParaRPr lang="en-US" altLang="ko-KR" sz="4800" dirty="0">
              <a:solidFill>
                <a:srgbClr val="C00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ko-KR" altLang="en-US" sz="4800" i="1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595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96567"/>
            <a:ext cx="5667375" cy="4133850"/>
          </a:xfrm>
          <a:prstGeom prst="rect">
            <a:avLst/>
          </a:prstGeom>
        </p:spPr>
      </p:pic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05. COMMUNICATE RESULTS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2520" y="1336771"/>
            <a:ext cx="1191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Q3)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환율과 날씨가 여행객에게 영향을 준다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51746" y="6029018"/>
            <a:ext cx="636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입국객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 수와 날씨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환율 통합적으로 다중 회귀분석 결과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0799" y="3086329"/>
            <a:ext cx="5486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모든 독립적인 요소 </a:t>
            </a:r>
            <a:r>
              <a:rPr lang="en-US" altLang="ko-KR" sz="3600" dirty="0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&lt; 0.05 </a:t>
            </a:r>
            <a:r>
              <a:rPr lang="ko-KR" altLang="en-US" sz="3600" dirty="0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유의미한 값</a:t>
            </a:r>
            <a:endParaRPr lang="en-US" altLang="ko-KR" sz="3600" dirty="0">
              <a:solidFill>
                <a:srgbClr val="C00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ko-KR" altLang="en-US" sz="3600" dirty="0">
              <a:solidFill>
                <a:srgbClr val="C00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33686" y="5624999"/>
            <a:ext cx="2133601" cy="211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924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05. COMMUNICATE RESULTS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2520" y="1336771"/>
            <a:ext cx="1191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Q3)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환율과 날씨가 여행객에게 영향을 준다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4742"/>
          <a:stretch/>
        </p:blipFill>
        <p:spPr>
          <a:xfrm>
            <a:off x="442520" y="1981951"/>
            <a:ext cx="6316747" cy="4047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1746" y="6029018"/>
            <a:ext cx="636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입국객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 수와 날씨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환율 통합적으로 다중 회귀분석 결과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59399" y="3151301"/>
            <a:ext cx="7205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전운량</a:t>
            </a:r>
            <a:r>
              <a:rPr lang="ko-KR" altLang="en-US" sz="3600" dirty="0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3600" dirty="0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  <a:r>
              <a:rPr lang="ko-KR" altLang="en-US" sz="3600" dirty="0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평균습도 </a:t>
            </a:r>
            <a:r>
              <a:rPr lang="en-US" altLang="ko-KR" sz="3600" dirty="0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&gt; 0.05 </a:t>
            </a:r>
            <a:r>
              <a:rPr lang="ko-KR" altLang="en-US" sz="3600" dirty="0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유의미한 값이 아님</a:t>
            </a:r>
            <a:endParaRPr lang="en-US" altLang="ko-KR" sz="3600" dirty="0">
              <a:solidFill>
                <a:srgbClr val="C00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ko-KR" altLang="en-US" sz="36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955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05. COMMUNICATE RESULTS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2520" y="1336771"/>
            <a:ext cx="1191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Q3)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환율과 날씨가 여행객에게 영향을 준다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84212" y="1911542"/>
            <a:ext cx="636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다중 </a:t>
            </a:r>
            <a:r>
              <a:rPr lang="ko-KR" altLang="en-US" sz="28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공산성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 검사 다중공산성 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&lt; 4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존재하지 않음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20" y="2434762"/>
            <a:ext cx="4905375" cy="504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06" y="3501121"/>
            <a:ext cx="3352800" cy="4762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889" y="3088170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이상치테스트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</a:p>
        </p:txBody>
      </p:sp>
      <p:sp>
        <p:nvSpPr>
          <p:cNvPr id="15" name="화살표: 오른쪽 14"/>
          <p:cNvSpPr/>
          <p:nvPr/>
        </p:nvSpPr>
        <p:spPr>
          <a:xfrm>
            <a:off x="3949133" y="3478358"/>
            <a:ext cx="762000" cy="55456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591955" y="313638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REMOVE OUTLIER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6406" y="3972776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번 데이터 이상치 발견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032" y="1843938"/>
            <a:ext cx="55149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74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05. COMMUNICATE RESULTS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2520" y="1336771"/>
            <a:ext cx="1191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Q3)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환율과 날씨가 여행객에게 영향을 준다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20" y="1896567"/>
            <a:ext cx="5514975" cy="42576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32513" y="3149600"/>
            <a:ext cx="657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영향이 있음을 알 수 있다</a:t>
            </a:r>
            <a:r>
              <a:rPr lang="en-US" altLang="ko-KR" sz="4800" dirty="0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endParaRPr lang="ko-KR" altLang="en-US" sz="4800" i="1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9490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183156"/>
            <a:ext cx="5810250" cy="4172006"/>
          </a:xfrm>
          <a:prstGeom prst="rect">
            <a:avLst/>
          </a:prstGeom>
        </p:spPr>
      </p:pic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05. COMMUNICATE RESULTS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2520" y="1336771"/>
            <a:ext cx="1191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Q3)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환율과 날씨가 여행객에게 영향을 준다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08" y="2199879"/>
            <a:ext cx="5886450" cy="3962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349" y="1859991"/>
            <a:ext cx="621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성수기 분석 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(1,2,7,8,10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월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</a:p>
          <a:p>
            <a:endParaRPr lang="en-US" altLang="ko-KR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8600" y="21831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화살표: 오른쪽 14"/>
          <p:cNvSpPr/>
          <p:nvPr/>
        </p:nvSpPr>
        <p:spPr>
          <a:xfrm>
            <a:off x="4784022" y="3626512"/>
            <a:ext cx="762000" cy="55456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426844" y="3284538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REMOVE 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일조량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  <a:r>
              <a:rPr lang="ko-KR" altLang="en-US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전운량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380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1550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Koverwatch" pitchFamily="18" charset="-127"/>
                <a:ea typeface="Koverwatch" pitchFamily="18" charset="-127"/>
              </a:rPr>
              <a:t>01. </a:t>
            </a:r>
            <a:r>
              <a:rPr lang="ko-KR" altLang="en-US" sz="1600" dirty="0">
                <a:latin typeface="Koverwatch" pitchFamily="18" charset="-127"/>
                <a:ea typeface="Koverwatch" pitchFamily="18" charset="-127"/>
              </a:rPr>
              <a:t>팀원소개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MEMBER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822651" y="1570511"/>
            <a:ext cx="3992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20141845 </a:t>
            </a:r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노우석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725" y="2329107"/>
            <a:ext cx="1695450" cy="2260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574" y="2329107"/>
            <a:ext cx="1695450" cy="22606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73637" y="1590642"/>
            <a:ext cx="2262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20144444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이철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810625" y="1590642"/>
            <a:ext cx="24669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20142167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최현경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6387" y="2329107"/>
            <a:ext cx="169545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58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05. COMMUNICATE RESULTS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2520" y="1336771"/>
            <a:ext cx="1191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Q3)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환율과 날씨가 여행객에게 영향을 준다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84212" y="1911542"/>
            <a:ext cx="6366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다중 </a:t>
            </a:r>
            <a:r>
              <a:rPr lang="ko-KR" altLang="en-US" sz="2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공산성</a:t>
            </a:r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 검사 다중공산성 </a:t>
            </a:r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&lt; 4 </a:t>
            </a:r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존재하지 않음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1889" y="3088170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이상치테스트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</a:p>
        </p:txBody>
      </p:sp>
      <p:sp>
        <p:nvSpPr>
          <p:cNvPr id="21" name="화살표: 오른쪽 20"/>
          <p:cNvSpPr/>
          <p:nvPr/>
        </p:nvSpPr>
        <p:spPr>
          <a:xfrm>
            <a:off x="4279333" y="3446098"/>
            <a:ext cx="762000" cy="55456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922155" y="310412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REMOVE OUTLIER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b="47236"/>
          <a:stretch/>
        </p:blipFill>
        <p:spPr>
          <a:xfrm>
            <a:off x="456406" y="2479728"/>
            <a:ext cx="4895850" cy="4824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10" y="3473456"/>
            <a:ext cx="3609975" cy="4953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434" y="1126615"/>
            <a:ext cx="61626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84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05. COMMUNICATE RESULTS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2520" y="1336771"/>
            <a:ext cx="1191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Q3)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환율과 날씨가 여행객에게 영향을 준다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20" y="2040981"/>
            <a:ext cx="6162675" cy="43243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55741" y="2721241"/>
            <a:ext cx="4294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성수기에 </a:t>
            </a:r>
            <a:r>
              <a:rPr lang="ko-KR" altLang="en-US" sz="5400" dirty="0" err="1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영향있음</a:t>
            </a:r>
            <a:endParaRPr lang="ko-KR" altLang="en-US" sz="5400" dirty="0">
              <a:solidFill>
                <a:srgbClr val="C00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615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05. COMMUNICATE RESULTS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2520" y="1336771"/>
            <a:ext cx="1191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Q3)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환율과 날씨가 여행객에게 영향을 준다</a:t>
            </a:r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2029324"/>
            <a:ext cx="5743575" cy="4105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2425" y="6134599"/>
            <a:ext cx="865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비수기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91680" y="2274189"/>
            <a:ext cx="3891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비 성수기에 영향</a:t>
            </a:r>
            <a:endParaRPr lang="en-US" altLang="ko-KR" sz="5400" dirty="0">
              <a:solidFill>
                <a:srgbClr val="C00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5400" dirty="0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성수기보다 없음</a:t>
            </a:r>
          </a:p>
        </p:txBody>
      </p:sp>
    </p:spTree>
    <p:extLst>
      <p:ext uri="{BB962C8B-B14F-4D97-AF65-F5344CB8AC3E}">
        <p14:creationId xmlns:p14="http://schemas.microsoft.com/office/powerpoint/2010/main" val="761711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06.conclude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06.CONCLUDE</a:t>
            </a:r>
            <a:endParaRPr lang="ko-KR" altLang="en-US" sz="3600" b="1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04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 flipH="1">
            <a:off x="661159" y="1766047"/>
            <a:ext cx="112144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비 성수기에는 날씨의 영향이나 환율의 영향을 받기보다 </a:t>
            </a:r>
            <a:r>
              <a:rPr lang="ko-KR" altLang="en-US" sz="3200" b="1" dirty="0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우연적인 요소</a:t>
            </a:r>
            <a:r>
              <a:rPr lang="en-US" altLang="ko-KR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즉 개인의 휴가일정이나 즉흥적인 여행을 통하여 제주도 여행을 떠나게 된다</a:t>
            </a:r>
            <a:r>
              <a:rPr lang="en-US" altLang="ko-KR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endParaRPr lang="en-US" altLang="ko-KR" sz="32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하지만 성수기시즌에는 날씨와 환율 등의 영향을 받는다는 것을 알 수 있다</a:t>
            </a:r>
            <a:r>
              <a:rPr lang="en-US" altLang="ko-KR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r>
              <a:rPr lang="ko-KR" altLang="en-US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이는 방학</a:t>
            </a:r>
            <a:r>
              <a:rPr lang="en-US" altLang="ko-KR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  <a:r>
              <a:rPr lang="ko-KR" altLang="en-US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즉 휴가철 계절이라는 성수기의 특징으로 보아 </a:t>
            </a:r>
            <a:endParaRPr lang="en-US" altLang="ko-KR" sz="32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성수기에는 </a:t>
            </a:r>
            <a:r>
              <a:rPr lang="ko-KR" altLang="en-US" sz="3200" b="1" dirty="0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더 좋은 날씨</a:t>
            </a:r>
            <a:r>
              <a:rPr lang="en-US" altLang="ko-KR" sz="3200" b="1" dirty="0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3200" b="1" dirty="0">
                <a:solidFill>
                  <a:srgbClr val="C0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환율이 좋은 날에 여행을 계획한다는 것</a:t>
            </a:r>
            <a:r>
              <a:rPr lang="ko-KR" altLang="en-US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을 알 수 있다</a:t>
            </a:r>
            <a:r>
              <a:rPr lang="en-US" altLang="ko-KR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2729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DATASET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4528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참고 사이트 목록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81636" y="2138680"/>
            <a:ext cx="81483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Koverwatch" panose="02020603020101020101" pitchFamily="18" charset="-127"/>
                <a:ea typeface="Koverwatch" panose="02020603020101020101" pitchFamily="18" charset="-127"/>
              </a:rPr>
              <a:t>기상청 </a:t>
            </a:r>
            <a:r>
              <a:rPr lang="en-US" altLang="ko-KR" sz="3600" dirty="0">
                <a:latin typeface="Koverwatch" panose="02020603020101020101" pitchFamily="18" charset="-127"/>
                <a:ea typeface="Koverwatch" panose="02020603020101020101" pitchFamily="18" charset="-127"/>
              </a:rPr>
              <a:t>: http://sts.kma.go.kr/</a:t>
            </a:r>
          </a:p>
          <a:p>
            <a:r>
              <a:rPr lang="ko-KR" altLang="en-US" sz="3600" dirty="0">
                <a:latin typeface="Koverwatch" panose="02020603020101020101" pitchFamily="18" charset="-127"/>
                <a:ea typeface="Koverwatch" panose="02020603020101020101" pitchFamily="18" charset="-127"/>
              </a:rPr>
              <a:t>네이버 금융 </a:t>
            </a:r>
            <a:r>
              <a:rPr lang="en-US" altLang="ko-KR" sz="3600" dirty="0">
                <a:latin typeface="Koverwatch" panose="02020603020101020101" pitchFamily="18" charset="-127"/>
                <a:ea typeface="Koverwatch" panose="02020603020101020101" pitchFamily="18" charset="-127"/>
              </a:rPr>
              <a:t>: http://finance.naver.com/</a:t>
            </a:r>
          </a:p>
          <a:p>
            <a:r>
              <a:rPr lang="ko-KR" altLang="en-US" sz="3600" dirty="0">
                <a:latin typeface="Koverwatch" panose="02020603020101020101" pitchFamily="18" charset="-127"/>
                <a:ea typeface="Koverwatch" panose="02020603020101020101" pitchFamily="18" charset="-127"/>
              </a:rPr>
              <a:t>우리은행 </a:t>
            </a:r>
            <a:r>
              <a:rPr lang="en-US" altLang="ko-KR" sz="3600" dirty="0">
                <a:latin typeface="Koverwatch" panose="02020603020101020101" pitchFamily="18" charset="-127"/>
                <a:ea typeface="Koverwatch" panose="02020603020101020101" pitchFamily="18" charset="-127"/>
              </a:rPr>
              <a:t>: https://www.wooribank.com/</a:t>
            </a:r>
          </a:p>
          <a:p>
            <a:r>
              <a:rPr lang="ko-KR" altLang="en-US" sz="3600" dirty="0">
                <a:latin typeface="Koverwatch" panose="02020603020101020101" pitchFamily="18" charset="-127"/>
                <a:ea typeface="Koverwatch" panose="02020603020101020101" pitchFamily="18" charset="-127"/>
              </a:rPr>
              <a:t>통계청</a:t>
            </a:r>
            <a:r>
              <a:rPr lang="en-US" altLang="ko-KR" sz="3600" dirty="0">
                <a:latin typeface="Koverwatch" panose="02020603020101020101" pitchFamily="18" charset="-127"/>
                <a:ea typeface="Koverwatch" panose="02020603020101020101" pitchFamily="18" charset="-127"/>
              </a:rPr>
              <a:t> : </a:t>
            </a:r>
            <a:r>
              <a:rPr lang="en-US" altLang="ko-KR" sz="3600" dirty="0">
                <a:latin typeface="Koverwatch" panose="02020603020101020101" pitchFamily="18" charset="-127"/>
                <a:ea typeface="Koverwatch" panose="02020603020101020101" pitchFamily="18" charset="-127"/>
                <a:hlinkClick r:id="rId3"/>
              </a:rPr>
              <a:t>http://kosis.kr/</a:t>
            </a:r>
            <a:endParaRPr lang="en-US" altLang="ko-KR" sz="36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3600" dirty="0">
                <a:latin typeface="Koverwatch" panose="02020603020101020101" pitchFamily="18" charset="-127"/>
                <a:ea typeface="Koverwatch" panose="02020603020101020101" pitchFamily="18" charset="-127"/>
              </a:rPr>
              <a:t>제주 특별 자치도 관광 협회 </a:t>
            </a:r>
            <a:r>
              <a:rPr lang="en-US" altLang="ko-KR" sz="3600" dirty="0">
                <a:latin typeface="Koverwatch" panose="02020603020101020101" pitchFamily="18" charset="-127"/>
                <a:ea typeface="Koverwatch" panose="02020603020101020101" pitchFamily="18" charset="-127"/>
              </a:rPr>
              <a:t>: http://www.visitjeju.or.kr/</a:t>
            </a:r>
          </a:p>
        </p:txBody>
      </p:sp>
    </p:spTree>
    <p:extLst>
      <p:ext uri="{BB962C8B-B14F-4D97-AF65-F5344CB8AC3E}">
        <p14:creationId xmlns:p14="http://schemas.microsoft.com/office/powerpoint/2010/main" val="2160656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67888" y="1917373"/>
            <a:ext cx="938139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>
                <a:solidFill>
                  <a:schemeClr val="bg1"/>
                </a:solidFill>
                <a:latin typeface="-윤고딕340" panose="020B0600000101010101" charset="-127"/>
                <a:ea typeface="-윤고딕340" panose="020B0600000101010101" charset="-127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89934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3556" y="576736"/>
            <a:ext cx="841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선정</a:t>
            </a:r>
            <a:endParaRPr lang="en-US" altLang="ko-KR" sz="2400" dirty="0">
              <a:solidFill>
                <a:schemeClr val="accent5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itchFamily="18" charset="-127"/>
                <a:ea typeface="Koverwatch" pitchFamily="18" charset="-127"/>
              </a:rPr>
              <a:t>02.</a:t>
            </a:r>
            <a:r>
              <a:rPr lang="ko-KR" altLang="en-US" sz="1400" dirty="0">
                <a:latin typeface="Koverwatch" pitchFamily="18" charset="-127"/>
                <a:ea typeface="Koverwatch" pitchFamily="18" charset="-127"/>
              </a:rPr>
              <a:t>주제선정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4531" y="2529312"/>
            <a:ext cx="11920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환율과 계절 변동에 따른 제주도 여행객 추이</a:t>
            </a:r>
          </a:p>
        </p:txBody>
      </p:sp>
    </p:spTree>
    <p:extLst>
      <p:ext uri="{BB962C8B-B14F-4D97-AF65-F5344CB8AC3E}">
        <p14:creationId xmlns:p14="http://schemas.microsoft.com/office/powerpoint/2010/main" val="4155180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3854" y="2259221"/>
            <a:ext cx="69089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Data Analytics Lifecycle</a:t>
            </a:r>
          </a:p>
          <a:p>
            <a:pPr algn="ctr"/>
            <a:endParaRPr lang="ko-KR" altLang="en-US" sz="66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-7747" y="27107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-23854" y="6845350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357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lifecycle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DA Life Cycle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128" name="그룹 127"/>
          <p:cNvGrpSpPr/>
          <p:nvPr/>
        </p:nvGrpSpPr>
        <p:grpSpPr>
          <a:xfrm>
            <a:off x="-292669" y="325808"/>
            <a:ext cx="13050095" cy="6987255"/>
            <a:chOff x="5505" y="327945"/>
            <a:chExt cx="12215854" cy="6128851"/>
          </a:xfrm>
        </p:grpSpPr>
        <p:cxnSp>
          <p:nvCxnSpPr>
            <p:cNvPr id="35" name="직선 연결선 34"/>
            <p:cNvCxnSpPr/>
            <p:nvPr/>
          </p:nvCxnSpPr>
          <p:spPr>
            <a:xfrm flipH="1">
              <a:off x="4773637" y="6456796"/>
              <a:ext cx="7447722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ircular Arrow 34"/>
            <p:cNvSpPr/>
            <p:nvPr/>
          </p:nvSpPr>
          <p:spPr>
            <a:xfrm rot="6623666">
              <a:off x="4119457" y="190249"/>
              <a:ext cx="4876800" cy="6198140"/>
            </a:xfrm>
            <a:prstGeom prst="circularArrow">
              <a:avLst>
                <a:gd name="adj1" fmla="val 4218"/>
                <a:gd name="adj2" fmla="val 802753"/>
                <a:gd name="adj3" fmla="val 6792850"/>
                <a:gd name="adj4" fmla="val 6020933"/>
                <a:gd name="adj5" fmla="val 6970"/>
              </a:avLst>
            </a:prstGeom>
            <a:noFill/>
            <a:ln w="38100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85" name="Circular Arrow 18"/>
            <p:cNvSpPr/>
            <p:nvPr/>
          </p:nvSpPr>
          <p:spPr>
            <a:xfrm rot="5400000">
              <a:off x="3734071" y="134402"/>
              <a:ext cx="4876800" cy="6198140"/>
            </a:xfrm>
            <a:prstGeom prst="circularArrow">
              <a:avLst>
                <a:gd name="adj1" fmla="val 5321"/>
                <a:gd name="adj2" fmla="val 630988"/>
                <a:gd name="adj3" fmla="val 7337081"/>
                <a:gd name="adj4" fmla="val 10800000"/>
                <a:gd name="adj5" fmla="val 7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5505" y="327945"/>
              <a:ext cx="9156690" cy="5158456"/>
              <a:chOff x="5505" y="327945"/>
              <a:chExt cx="9156690" cy="5158456"/>
            </a:xfrm>
          </p:grpSpPr>
          <p:cxnSp>
            <p:nvCxnSpPr>
              <p:cNvPr id="4" name="직선 연결선 3"/>
              <p:cNvCxnSpPr/>
              <p:nvPr/>
            </p:nvCxnSpPr>
            <p:spPr>
              <a:xfrm>
                <a:off x="5505" y="327945"/>
                <a:ext cx="198782" cy="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Rounded Rectangle 6"/>
              <p:cNvSpPr/>
              <p:nvPr/>
            </p:nvSpPr>
            <p:spPr>
              <a:xfrm>
                <a:off x="5283201" y="990601"/>
                <a:ext cx="1600200" cy="83820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89" name="Rounded Rectangle 7"/>
              <p:cNvSpPr/>
              <p:nvPr/>
            </p:nvSpPr>
            <p:spPr>
              <a:xfrm>
                <a:off x="7493001" y="3505201"/>
                <a:ext cx="1600200" cy="83820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90" name="Rounded Rectangle 8"/>
              <p:cNvSpPr/>
              <p:nvPr/>
            </p:nvSpPr>
            <p:spPr>
              <a:xfrm>
                <a:off x="7561995" y="1837707"/>
                <a:ext cx="1600200" cy="83820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91" name="Rounded Rectangle 9"/>
              <p:cNvSpPr/>
              <p:nvPr/>
            </p:nvSpPr>
            <p:spPr>
              <a:xfrm>
                <a:off x="2768601" y="3505201"/>
                <a:ext cx="1600200" cy="83820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92" name="Rounded Rectangle 10"/>
              <p:cNvSpPr/>
              <p:nvPr/>
            </p:nvSpPr>
            <p:spPr>
              <a:xfrm>
                <a:off x="2768601" y="2119746"/>
                <a:ext cx="1600200" cy="83820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93" name="Rounded Rectangle 11"/>
              <p:cNvSpPr/>
              <p:nvPr/>
            </p:nvSpPr>
            <p:spPr>
              <a:xfrm>
                <a:off x="5283201" y="4648201"/>
                <a:ext cx="1600200" cy="83820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5411967" y="1202534"/>
                <a:ext cx="1371600" cy="404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Koverwatch" panose="02020603020101020101" pitchFamily="18" charset="-127"/>
                    <a:ea typeface="Koverwatch" panose="02020603020101020101" pitchFamily="18" charset="-127"/>
                  </a:rPr>
                  <a:t>Discovery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2692401" y="2354180"/>
                <a:ext cx="1676400" cy="404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Koverwatch" panose="02020603020101020101" pitchFamily="18" charset="-127"/>
                    <a:ea typeface="Koverwatch" panose="02020603020101020101" pitchFamily="18" charset="-127"/>
                  </a:rPr>
                  <a:t>Operationalize</a:t>
                </a:r>
                <a:endParaRPr lang="en-US" dirty="0">
                  <a:solidFill>
                    <a:srgbClr val="FFFFFF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7611259" y="3601135"/>
                <a:ext cx="1371600" cy="728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Koverwatch" panose="02020603020101020101" pitchFamily="18" charset="-127"/>
                    <a:ea typeface="Koverwatch" panose="02020603020101020101" pitchFamily="18" charset="-127"/>
                  </a:rPr>
                  <a:t>Model</a:t>
                </a:r>
                <a:r>
                  <a:rPr lang="en-US" dirty="0">
                    <a:solidFill>
                      <a:srgbClr val="FFFFFF"/>
                    </a:solidFill>
                    <a:latin typeface="Koverwatch" panose="02020603020101020101" pitchFamily="18" charset="-127"/>
                    <a:ea typeface="Koverwatch" panose="02020603020101020101" pitchFamily="18" charset="-127"/>
                  </a:rPr>
                  <a:t> </a:t>
                </a:r>
              </a:p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Koverwatch" panose="02020603020101020101" pitchFamily="18" charset="-127"/>
                    <a:ea typeface="Koverwatch" panose="02020603020101020101" pitchFamily="18" charset="-127"/>
                  </a:rPr>
                  <a:t>Planning</a:t>
                </a:r>
                <a:endParaRPr lang="en-US" dirty="0">
                  <a:solidFill>
                    <a:srgbClr val="FFFFFF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7686499" y="2066914"/>
                <a:ext cx="1371600" cy="404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Koverwatch" panose="02020603020101020101" pitchFamily="18" charset="-127"/>
                    <a:ea typeface="Koverwatch" panose="02020603020101020101" pitchFamily="18" charset="-127"/>
                  </a:rPr>
                  <a:t>Data Prep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5435601" y="4744135"/>
                <a:ext cx="1371600" cy="728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Koverwatch" panose="02020603020101020101" pitchFamily="18" charset="-127"/>
                    <a:ea typeface="Koverwatch" panose="02020603020101020101" pitchFamily="18" charset="-127"/>
                  </a:rPr>
                  <a:t>Model </a:t>
                </a:r>
              </a:p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Koverwatch" panose="02020603020101020101" pitchFamily="18" charset="-127"/>
                    <a:ea typeface="Koverwatch" panose="02020603020101020101" pitchFamily="18" charset="-127"/>
                  </a:rPr>
                  <a:t>Building</a:t>
                </a:r>
                <a:endParaRPr lang="en-US" dirty="0">
                  <a:solidFill>
                    <a:srgbClr val="FFFFFF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2768601" y="3657601"/>
                <a:ext cx="1600200" cy="728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Koverwatch" panose="02020603020101020101" pitchFamily="18" charset="-127"/>
                    <a:ea typeface="Koverwatch" panose="02020603020101020101" pitchFamily="18" charset="-127"/>
                  </a:rPr>
                  <a:t>Communicate</a:t>
                </a:r>
                <a:r>
                  <a:rPr lang="en-US" dirty="0">
                    <a:solidFill>
                      <a:srgbClr val="FFFFFF"/>
                    </a:solidFill>
                    <a:latin typeface="Koverwatch" panose="02020603020101020101" pitchFamily="18" charset="-127"/>
                    <a:ea typeface="Koverwatch" panose="02020603020101020101" pitchFamily="18" charset="-127"/>
                  </a:rPr>
                  <a:t> </a:t>
                </a:r>
              </a:p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Koverwatch" panose="02020603020101020101" pitchFamily="18" charset="-127"/>
                    <a:ea typeface="Koverwatch" panose="02020603020101020101" pitchFamily="18" charset="-127"/>
                  </a:rPr>
                  <a:t>Results</a:t>
                </a:r>
                <a:r>
                  <a:rPr lang="en-US" dirty="0">
                    <a:solidFill>
                      <a:srgbClr val="FFFFFF"/>
                    </a:solidFill>
                    <a:latin typeface="Koverwatch" panose="02020603020101020101" pitchFamily="18" charset="-127"/>
                    <a:ea typeface="Koverwatch" panose="02020603020101020101" pitchFamily="18" charset="-127"/>
                  </a:rPr>
                  <a:t> </a:t>
                </a:r>
              </a:p>
            </p:txBody>
          </p:sp>
          <p:sp>
            <p:nvSpPr>
              <p:cNvPr id="100" name="Circular Arrow 19"/>
              <p:cNvSpPr/>
              <p:nvPr/>
            </p:nvSpPr>
            <p:spPr>
              <a:xfrm rot="1594547">
                <a:off x="6843980" y="1115677"/>
                <a:ext cx="1108858" cy="894711"/>
              </a:xfrm>
              <a:prstGeom prst="circular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101" name="Circular Arrow 20"/>
              <p:cNvSpPr/>
              <p:nvPr/>
            </p:nvSpPr>
            <p:spPr>
              <a:xfrm rot="12948736">
                <a:off x="6683542" y="1427093"/>
                <a:ext cx="1108858" cy="894711"/>
              </a:xfrm>
              <a:prstGeom prst="circular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102" name="Circular Arrow 21"/>
              <p:cNvSpPr/>
              <p:nvPr/>
            </p:nvSpPr>
            <p:spPr>
              <a:xfrm rot="5164147">
                <a:off x="8097849" y="2720338"/>
                <a:ext cx="1108858" cy="894711"/>
              </a:xfrm>
              <a:prstGeom prst="circular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103" name="Circular Arrow 22"/>
              <p:cNvSpPr/>
              <p:nvPr/>
            </p:nvSpPr>
            <p:spPr>
              <a:xfrm rot="15859693">
                <a:off x="7568344" y="2691798"/>
                <a:ext cx="846777" cy="894711"/>
              </a:xfrm>
              <a:prstGeom prst="circular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104" name="Circular Arrow 23"/>
              <p:cNvSpPr/>
              <p:nvPr/>
            </p:nvSpPr>
            <p:spPr>
              <a:xfrm rot="1594547">
                <a:off x="4347413" y="3927153"/>
                <a:ext cx="1308523" cy="894711"/>
              </a:xfrm>
              <a:prstGeom prst="circular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105" name="Circular Arrow 24"/>
              <p:cNvSpPr/>
              <p:nvPr/>
            </p:nvSpPr>
            <p:spPr>
              <a:xfrm rot="12948736">
                <a:off x="3917916" y="4308289"/>
                <a:ext cx="1424148" cy="894711"/>
              </a:xfrm>
              <a:prstGeom prst="circular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106" name="Circular Arrow 25"/>
              <p:cNvSpPr/>
              <p:nvPr/>
            </p:nvSpPr>
            <p:spPr>
              <a:xfrm rot="8377360">
                <a:off x="6881695" y="4348480"/>
                <a:ext cx="1108858" cy="729874"/>
              </a:xfrm>
              <a:prstGeom prst="circular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107" name="Circular Arrow 26"/>
              <p:cNvSpPr/>
              <p:nvPr/>
            </p:nvSpPr>
            <p:spPr>
              <a:xfrm rot="18817541">
                <a:off x="6532689" y="3834196"/>
                <a:ext cx="1108858" cy="894711"/>
              </a:xfrm>
              <a:prstGeom prst="circular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108" name="Circular Arrow 30"/>
              <p:cNvSpPr/>
              <p:nvPr/>
            </p:nvSpPr>
            <p:spPr>
              <a:xfrm rot="15859693">
                <a:off x="2283243" y="2794595"/>
                <a:ext cx="846777" cy="894711"/>
              </a:xfrm>
              <a:prstGeom prst="circular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3517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01.discovery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04800" y="1762076"/>
            <a:ext cx="11328400" cy="5201424"/>
            <a:chOff x="736600" y="1746880"/>
            <a:chExt cx="11328400" cy="5201424"/>
          </a:xfrm>
        </p:grpSpPr>
        <p:grpSp>
          <p:nvGrpSpPr>
            <p:cNvPr id="13" name="그룹 12"/>
            <p:cNvGrpSpPr/>
            <p:nvPr/>
          </p:nvGrpSpPr>
          <p:grpSpPr>
            <a:xfrm>
              <a:off x="939783" y="2270129"/>
              <a:ext cx="4819135" cy="2247251"/>
              <a:chOff x="6934715" y="4298949"/>
              <a:chExt cx="4819135" cy="2247251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3"/>
              <a:srcRect t="5294" b="61938"/>
              <a:stretch/>
            </p:blipFill>
            <p:spPr>
              <a:xfrm>
                <a:off x="6934715" y="4298949"/>
                <a:ext cx="4819135" cy="2247251"/>
              </a:xfrm>
              <a:prstGeom prst="rect">
                <a:avLst/>
              </a:prstGeom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7912100" y="4298949"/>
                <a:ext cx="673100" cy="3111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736600" y="1746880"/>
              <a:ext cx="11328400" cy="5201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Learn from the past  </a:t>
              </a:r>
            </a:p>
            <a:p>
              <a:endPara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endPara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endPara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endParaRPr lang="en-US" altLang="ko-KR" sz="2400" u="sng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endPara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endPara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endPara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endPara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r>
                <a:rPr lang="en-US" altLang="ko-KR" sz="24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Resources :</a:t>
              </a:r>
              <a:r>
                <a:rPr lang="ko-KR" altLang="en-US" sz="24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일일 환율정보</a:t>
              </a:r>
              <a:r>
                <a:rPr lang="en-US" altLang="ko-KR" sz="24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, </a:t>
              </a:r>
              <a:r>
                <a:rPr lang="ko-KR" altLang="en-US" sz="24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일일 제주도 입도 정보</a:t>
              </a:r>
              <a:r>
                <a:rPr lang="en-US" altLang="ko-KR" sz="24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,</a:t>
              </a:r>
              <a:r>
                <a:rPr lang="ko-KR" altLang="en-US" sz="24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일일 날씨정보</a:t>
              </a:r>
              <a:endPara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endPara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endPara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endPara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endPara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514584" y="1504373"/>
            <a:ext cx="5143500" cy="4515693"/>
            <a:chOff x="6514584" y="1504373"/>
            <a:chExt cx="5143500" cy="4515693"/>
          </a:xfrm>
        </p:grpSpPr>
        <p:pic>
          <p:nvPicPr>
            <p:cNvPr id="17" name="Picture 6" descr="http://dimg.donga.com/wps/NEWS/IMAGE/2015/04/25/70904993.1.edit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" t="2487" r="1321" b="2623"/>
            <a:stretch/>
          </p:blipFill>
          <p:spPr bwMode="auto">
            <a:xfrm>
              <a:off x="6514584" y="3980873"/>
              <a:ext cx="5143500" cy="2039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제주도 관광객 수 그래프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4584" y="1504373"/>
              <a:ext cx="5143500" cy="2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4101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01.discovery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7516" y="1788695"/>
            <a:ext cx="1047549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Formulate Initial Hypotheses </a:t>
            </a:r>
          </a:p>
          <a:p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Q1: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환율은 여행객에게 영향을 준다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Q2: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날씨는 여행객에게 영향을 준다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Q3.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환율과 날씨는 둘 다 여행객에 크게 영향을 준다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3838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31" y="171920"/>
            <a:ext cx="155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verwatch" panose="02020603020101020101" pitchFamily="18" charset="-127"/>
                <a:ea typeface="Koverwatch" panose="02020603020101020101" pitchFamily="18" charset="-127"/>
              </a:rPr>
              <a:t>05.Da </a:t>
            </a:r>
            <a:r>
              <a:rPr lang="en-US" altLang="ko-KR" sz="1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lifecyce</a:t>
            </a:r>
            <a:endParaRPr lang="ko-KR" altLang="en-US" sz="1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531" y="653864"/>
            <a:ext cx="417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01.discovery</a:t>
            </a:r>
            <a:endParaRPr lang="ko-KR" altLang="en-US" sz="3600" dirty="0">
              <a:solidFill>
                <a:schemeClr val="accent5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348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7516" y="1788695"/>
            <a:ext cx="1047549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Frame the problem</a:t>
            </a:r>
          </a:p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 -identify the success criteria, key risks, and stakeholders</a:t>
            </a:r>
          </a:p>
          <a:p>
            <a:endParaRPr lang="en-US" altLang="ko-KR" sz="2800" i="1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success criteria :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제주도 관광객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(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입도 수 기준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수는 봄과 여름에 확연히 높게 나온다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 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이를 제주도 관광 활성화 사업을 이용한 집중화 홍보목적으로 사용할 수 있다고 생각한다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Key Risks : 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현재 중국에서 국가 차원에서 반한 감정을 조장하고 있다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 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이 점이 제주도 관광객 수에 영향을 줄 것이라고 생각한다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en-US" altLang="ko-KR" sz="32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Stakeholders : 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여행사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숙박업소들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항공사 그리고 렌터카 직원들 관광사업에 밀접한 관련이 있는 사람들이 참고하기 좋은 자료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107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7086</TotalTime>
  <Words>1646</Words>
  <Application>Microsoft Office PowerPoint</Application>
  <PresentationFormat>와이드스크린</PresentationFormat>
  <Paragraphs>295</Paragraphs>
  <Slides>35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Wingdings</vt:lpstr>
      <vt:lpstr>Arial</vt:lpstr>
      <vt:lpstr>맑은 고딕</vt:lpstr>
      <vt:lpstr>Calibri Light</vt:lpstr>
      <vt:lpstr>Koverwatch</vt:lpstr>
      <vt:lpstr>Segoe UI Black</vt:lpstr>
      <vt:lpstr>나눔고딕 ExtraBold</vt:lpstr>
      <vt:lpstr>Calibri</vt:lpstr>
      <vt:lpstr>-윤고딕340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Bennie park</dc:creator>
  <cp:lastModifiedBy>hyunkyung choi</cp:lastModifiedBy>
  <cp:revision>164</cp:revision>
  <dcterms:created xsi:type="dcterms:W3CDTF">2014-11-29T16:54:20Z</dcterms:created>
  <dcterms:modified xsi:type="dcterms:W3CDTF">2016-12-08T14:47:48Z</dcterms:modified>
</cp:coreProperties>
</file>